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23"/>
  </p:handoutMasterIdLst>
  <p:sldIdLst>
    <p:sldId id="256" r:id="rId2"/>
    <p:sldId id="257" r:id="rId3"/>
    <p:sldId id="259" r:id="rId4"/>
    <p:sldId id="262" r:id="rId5"/>
    <p:sldId id="272" r:id="rId6"/>
    <p:sldId id="275" r:id="rId7"/>
    <p:sldId id="269" r:id="rId8"/>
    <p:sldId id="270" r:id="rId9"/>
    <p:sldId id="271" r:id="rId10"/>
    <p:sldId id="273" r:id="rId11"/>
    <p:sldId id="274" r:id="rId12"/>
    <p:sldId id="276" r:id="rId13"/>
    <p:sldId id="277" r:id="rId14"/>
    <p:sldId id="278" r:id="rId15"/>
    <p:sldId id="279" r:id="rId16"/>
    <p:sldId id="281" r:id="rId17"/>
    <p:sldId id="282" r:id="rId18"/>
    <p:sldId id="283" r:id="rId19"/>
    <p:sldId id="263" r:id="rId20"/>
    <p:sldId id="285" r:id="rId21"/>
    <p:sldId id="28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87" autoAdjust="0"/>
  </p:normalViewPr>
  <p:slideViewPr>
    <p:cSldViewPr>
      <p:cViewPr varScale="1">
        <p:scale>
          <a:sx n="88" d="100"/>
          <a:sy n="88" d="100"/>
        </p:scale>
        <p:origin x="-9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5EE049-9429-4AEC-8C64-4A58DD226E3E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6465EB-41BA-47B8-86D3-B3B32FAA1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262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7686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686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B736C-411E-403A-B342-1A70FDA427F3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05064-99D8-4CEB-BBDE-2831A3D34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9398-D062-49EB-9049-13EA99445661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877BE-A09B-4C5B-8248-CA6F8F3C1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42199-A410-491B-A216-C7595354C549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432F0-E582-4FBA-B0FF-4452FB582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39750-25DA-4076-9FC3-2E5F1509FD1F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1AEE6-43D8-42F1-93EA-CB6DAC8E0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D0F9C-D500-44A4-9BB5-419C8DE7DFFE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4E2B6-A88A-4ED9-B5D8-DB783FE95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069A-3563-4B84-BF8E-891BDAC0E1CC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F42AE-707E-4088-867A-032FD73BB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C0FB-0364-4936-9B62-AA2B9AFA5C87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D14B7-8549-4494-9FCA-5DEC0F4EF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D69A-80B2-4B6F-9611-B22A551A014D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1F0B-88E5-4585-A80F-39B28766F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D7D3-7FA1-429A-A2B6-2D7EDE8CD9FB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8499F-E0AF-4B73-94CA-919C5977F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393C8-1CE1-48F4-86F2-DACA1DEDE01A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A7AB-44C5-4232-A858-A75D9E8E3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BC2C2-3814-40D6-A43C-6BA18E2CA876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DE0D7-5ADF-413C-995D-4BF342C24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578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175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578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175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579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1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1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175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581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1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1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1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1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1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1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2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175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583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3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3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3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3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3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3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176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58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84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758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584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584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DA0994F-EBE4-4B30-8659-FCE837B93A41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7584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84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8835FDE-A60B-42D8-9B1F-A9EFA096F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19200"/>
            <a:ext cx="8280400" cy="2857500"/>
          </a:xfrm>
        </p:spPr>
        <p:txBody>
          <a:bodyPr anchor="b" anchorCtr="0">
            <a:normAutofit/>
          </a:bodyPr>
          <a:lstStyle/>
          <a:p>
            <a:pPr eaLnBrk="1" hangingPunct="1">
              <a:defRPr/>
            </a:pPr>
            <a:r>
              <a:rPr lang="ru-RU" sz="3600" dirty="0">
                <a:solidFill>
                  <a:schemeClr val="tx1"/>
                </a:solidFill>
              </a:rPr>
              <a:t>«Портфолио </a:t>
            </a:r>
            <a:r>
              <a:rPr lang="ru-RU" sz="3600" dirty="0" smtClean="0">
                <a:solidFill>
                  <a:schemeClr val="tx1"/>
                </a:solidFill>
              </a:rPr>
              <a:t>педагога, в соответствии профессиональным стандартом педагога и ФГОС»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409825" y="4724400"/>
            <a:ext cx="6483350" cy="1296988"/>
          </a:xfrm>
        </p:spPr>
        <p:txBody>
          <a:bodyPr/>
          <a:lstStyle/>
          <a:p>
            <a:pPr marL="63500" indent="0" algn="r" eaLnBrk="1" hangingPunct="1">
              <a:buFont typeface="Wingdings" pitchFamily="2" charset="2"/>
              <a:buNone/>
              <a:defRPr/>
            </a:pPr>
            <a:r>
              <a:rPr lang="ru-RU" sz="2400"/>
              <a:t>Составила воспитатель высшей квалификационной категории: </a:t>
            </a:r>
          </a:p>
          <a:p>
            <a:pPr marL="63500" indent="0" algn="r" eaLnBrk="1" hangingPunct="1">
              <a:buFont typeface="Wingdings" pitchFamily="2" charset="2"/>
              <a:buNone/>
              <a:defRPr/>
            </a:pPr>
            <a:r>
              <a:rPr lang="ru-RU" sz="2400"/>
              <a:t>Мучкина Ю. Ф.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229600" cy="1223962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ru-RU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3 </a:t>
            </a:r>
            <a:r>
              <a:rPr lang="ru-RU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«Методическое оснащение образовательного процесса» </a:t>
            </a:r>
            <a:endParaRPr lang="ru-RU" sz="3200">
              <a:solidFill>
                <a:schemeClr val="tx1"/>
              </a:solidFill>
            </a:endParaRPr>
          </a:p>
        </p:txBody>
      </p:sp>
      <p:graphicFrame>
        <p:nvGraphicFramePr>
          <p:cNvPr id="23570" name="Group 18"/>
          <p:cNvGraphicFramePr>
            <a:graphicFrameLocks noGrp="1"/>
          </p:cNvGraphicFramePr>
          <p:nvPr>
            <p:ph idx="4294967295"/>
          </p:nvPr>
        </p:nvGraphicFramePr>
        <p:xfrm>
          <a:off x="250825" y="1916113"/>
          <a:ext cx="8686800" cy="42672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Портфолио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(используемое в настоящее время)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 учетом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9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 Разработанные педагогом: методические рекомендации, сценарии мероприятий, конспекты открытых занятий, раздаточный, дидактический материалы, картотеки игр, упражнений, пособия, тесты, проекты, презентации и т. 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 Разработанные педагогом: методические рекомендации, сценарии мероприятий, конспекты открытых занятий, раздаточный, дидактический материалы, картотеки игр, упражнений, пособия, тесты, проекты, презентации и т. 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42938"/>
            <a:ext cx="9144000" cy="1566862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4 </a:t>
            </a:r>
            <a:r>
              <a:rPr lang="ru-RU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Результаты педагогической деятельности. </a:t>
            </a:r>
            <a:br>
              <a:rPr lang="ru-RU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Достижения воспитанников»</a:t>
            </a:r>
            <a:endParaRPr lang="ru-RU" sz="3200">
              <a:solidFill>
                <a:schemeClr val="tx1"/>
              </a:solidFill>
            </a:endParaRPr>
          </a:p>
        </p:txBody>
      </p:sp>
      <p:graphicFrame>
        <p:nvGraphicFramePr>
          <p:cNvPr id="24600" name="Group 24"/>
          <p:cNvGraphicFramePr>
            <a:graphicFrameLocks noGrp="1"/>
          </p:cNvGraphicFramePr>
          <p:nvPr>
            <p:ph idx="4294967295"/>
          </p:nvPr>
        </p:nvGraphicFramePr>
        <p:xfrm>
          <a:off x="250825" y="2214563"/>
          <a:ext cx="8686800" cy="442023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Портфолио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(используемое в настоящее время)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 учетом ФГОС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 Уровень развития детей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 Уровень освоения программы воспитанниками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2. Результаты участия детей в конкурсах, выставках и т.д.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2. Результаты участия детей в конкурсах, выставках и т.д.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43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3. Отзывы родителей о работе воспитателя. Отзывы коллег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3. Отзывы родителей о работе воспитателя. Отзывы коллег о проведении открытых  занятий, мастер классов и т.д.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981075"/>
            <a:ext cx="8229600" cy="792163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2900" b="1">
                <a:solidFill>
                  <a:schemeClr val="tx1"/>
                </a:solidFill>
              </a:rPr>
              <a:t>Раздел </a:t>
            </a:r>
            <a:r>
              <a:rPr lang="en-US" sz="2900" b="1">
                <a:solidFill>
                  <a:schemeClr val="tx1"/>
                </a:solidFill>
              </a:rPr>
              <a:t>I</a:t>
            </a:r>
            <a:r>
              <a:rPr lang="ru-RU" sz="2900" b="1">
                <a:solidFill>
                  <a:schemeClr val="tx1"/>
                </a:solidFill>
              </a:rPr>
              <a:t> «Общие сведения о педагоге»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700213"/>
            <a:ext cx="8507413" cy="4873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/>
              <a:t>Сведения о базовом профессиональном образовании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</p:txBody>
      </p:sp>
      <p:graphicFrame>
        <p:nvGraphicFramePr>
          <p:cNvPr id="25625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414686"/>
              </p:ext>
            </p:extLst>
          </p:nvPr>
        </p:nvGraphicFramePr>
        <p:xfrm>
          <a:off x="179388" y="2997200"/>
          <a:ext cx="8856662" cy="3198178"/>
        </p:xfrm>
        <a:graphic>
          <a:graphicData uri="http://schemas.openxmlformats.org/drawingml/2006/table">
            <a:tbl>
              <a:tblPr/>
              <a:tblGrid>
                <a:gridCol w="1830387"/>
                <a:gridCol w="1657350"/>
                <a:gridCol w="2660650"/>
                <a:gridCol w="2708275"/>
              </a:tblGrid>
              <a:tr h="2801938">
                <a:tc>
                  <a:txBody>
                    <a:bodyPr/>
                    <a:lstStyle/>
                    <a:p>
                      <a:pPr marL="85725" marR="0" lvl="0" indent="-8572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учреждения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 окончания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Специальность (включая дополнительную)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Присвоении квалификации (включая дополнительную)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268413"/>
            <a:ext cx="8229600" cy="1223962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3600" b="1">
                <a:solidFill>
                  <a:schemeClr val="tx1"/>
                </a:solidFill>
              </a:rPr>
              <a:t>Сведения о присвоении квалификационной категории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graphicFrame>
        <p:nvGraphicFramePr>
          <p:cNvPr id="26647" name="Group 2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304586"/>
              </p:ext>
            </p:extLst>
          </p:nvPr>
        </p:nvGraphicFramePr>
        <p:xfrm>
          <a:off x="358775" y="3141663"/>
          <a:ext cx="8785225" cy="3289237"/>
        </p:xfrm>
        <a:graphic>
          <a:graphicData uri="http://schemas.openxmlformats.org/drawingml/2006/table">
            <a:tbl>
              <a:tblPr/>
              <a:tblGrid>
                <a:gridCol w="2268538"/>
                <a:gridCol w="1873250"/>
                <a:gridCol w="2808287"/>
                <a:gridCol w="1835150"/>
              </a:tblGrid>
              <a:tr h="371475">
                <a:tc>
                  <a:txBody>
                    <a:bodyPr/>
                    <a:lstStyle/>
                    <a:p>
                      <a:pPr marL="0" marR="0" lvl="0" indent="8572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квалификационной категории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-8572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 присвоения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Должность (должности) по которой (которым) присвоена квалификационная категория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 ее действия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412875"/>
            <a:ext cx="8229600" cy="1439863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4000" b="1">
                <a:solidFill>
                  <a:schemeClr val="tx1"/>
                </a:solidFill>
              </a:rPr>
              <a:t>Сведения о почетных званиях и наградах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graphicFrame>
        <p:nvGraphicFramePr>
          <p:cNvPr id="27686" name="Group 3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4103358"/>
              </p:ext>
            </p:extLst>
          </p:nvPr>
        </p:nvGraphicFramePr>
        <p:xfrm>
          <a:off x="0" y="3644900"/>
          <a:ext cx="9144000" cy="2002981"/>
        </p:xfrm>
        <a:graphic>
          <a:graphicData uri="http://schemas.openxmlformats.org/drawingml/2006/table">
            <a:tbl>
              <a:tblPr/>
              <a:tblGrid>
                <a:gridCol w="2700338"/>
                <a:gridCol w="2016125"/>
                <a:gridCol w="2232025"/>
                <a:gridCol w="2195512"/>
              </a:tblGrid>
              <a:tr h="371475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звания, награды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Кем присвоено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 присвоения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Основания присвоения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20688"/>
            <a:ext cx="8229600" cy="1584176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>
                <a:solidFill>
                  <a:schemeClr val="tx1"/>
                </a:solidFill>
              </a:rPr>
              <a:t>Сведения о стаже работы педагога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9825374"/>
              </p:ext>
            </p:extLst>
          </p:nvPr>
        </p:nvGraphicFramePr>
        <p:xfrm>
          <a:off x="457200" y="2249488"/>
          <a:ext cx="8472488" cy="2751138"/>
        </p:xfrm>
        <a:graphic>
          <a:graphicData uri="http://schemas.openxmlformats.org/drawingml/2006/table">
            <a:tbl>
              <a:tblPr/>
              <a:tblGrid>
                <a:gridCol w="1293813"/>
                <a:gridCol w="1619250"/>
                <a:gridCol w="1249362"/>
                <a:gridCol w="2616200"/>
                <a:gridCol w="1693863"/>
              </a:tblGrid>
              <a:tr h="2168525">
                <a:tc>
                  <a:txBody>
                    <a:bodyPr/>
                    <a:lstStyle/>
                    <a:p>
                      <a:pPr marL="0" marR="0" lvl="0" indent="8572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-8572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Общий трудовой стаж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Педагогический стаж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572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Стаж работы в данном образовательном учреждении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Стаж работы в данной должности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764705"/>
            <a:ext cx="8426450" cy="1152128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3600" dirty="0">
                <a:solidFill>
                  <a:schemeClr val="tx1"/>
                </a:solidFill>
              </a:rPr>
              <a:t>Раздел 2 </a:t>
            </a:r>
            <a:r>
              <a:rPr lang="ru-RU" sz="3600" b="1" dirty="0">
                <a:solidFill>
                  <a:schemeClr val="tx1"/>
                </a:solidFill>
              </a:rPr>
              <a:t>«</a:t>
            </a:r>
            <a:r>
              <a:rPr lang="ru-RU" sz="3600" b="1" dirty="0" err="1">
                <a:solidFill>
                  <a:schemeClr val="tx1"/>
                </a:solidFill>
              </a:rPr>
              <a:t>Инновационно</a:t>
            </a:r>
            <a:r>
              <a:rPr lang="ru-RU" sz="3600" b="1" dirty="0">
                <a:solidFill>
                  <a:schemeClr val="tx1"/>
                </a:solidFill>
              </a:rPr>
              <a:t>- педагогическая деятельность педагога».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9698" name="Объект 2"/>
          <p:cNvSpPr>
            <a:spLocks noGrp="1"/>
          </p:cNvSpPr>
          <p:nvPr>
            <p:ph idx="4294967295"/>
          </p:nvPr>
        </p:nvSpPr>
        <p:spPr>
          <a:xfrm>
            <a:off x="457200" y="2348879"/>
            <a:ext cx="8229600" cy="3777283"/>
          </a:xfrm>
        </p:spPr>
        <p:txBody>
          <a:bodyPr/>
          <a:lstStyle/>
          <a:p>
            <a:pPr marL="109538" indent="-109538" algn="ctr" eaLnBrk="1" hangingPunct="1">
              <a:buFont typeface="Wingdings" pitchFamily="2" charset="2"/>
              <a:buNone/>
              <a:defRPr/>
            </a:pPr>
            <a:r>
              <a:rPr lang="ru-RU" b="1" dirty="0"/>
              <a:t>Работа по теме самообразования</a:t>
            </a:r>
            <a:endParaRPr lang="ru-RU" dirty="0"/>
          </a:p>
          <a:p>
            <a:pPr marL="109538" indent="-109538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29720" name="Group 24"/>
          <p:cNvGraphicFramePr>
            <a:graphicFrameLocks noGrp="1"/>
          </p:cNvGraphicFramePr>
          <p:nvPr/>
        </p:nvGraphicFramePr>
        <p:xfrm>
          <a:off x="0" y="3284538"/>
          <a:ext cx="8964613" cy="2849880"/>
        </p:xfrm>
        <a:graphic>
          <a:graphicData uri="http://schemas.openxmlformats.org/drawingml/2006/table">
            <a:tbl>
              <a:tblPr/>
              <a:tblGrid>
                <a:gridCol w="2700338"/>
                <a:gridCol w="2005012"/>
                <a:gridCol w="2128838"/>
                <a:gridCol w="2130425"/>
              </a:tblGrid>
              <a:tr h="2276475">
                <a:tc>
                  <a:txBody>
                    <a:bodyPr/>
                    <a:lstStyle/>
                    <a:p>
                      <a:pPr marL="87313" marR="0" lvl="0" indent="-8731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Тема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самообразования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и сроки выполнения работы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 реализации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Ожидаемые результаты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Полученные результаты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42938"/>
            <a:ext cx="8229600" cy="774700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4000" b="1">
                <a:solidFill>
                  <a:schemeClr val="tx1"/>
                </a:solidFill>
              </a:rPr>
              <a:t>Работа в составе творческих коллективов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028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337139"/>
              </p:ext>
            </p:extLst>
          </p:nvPr>
        </p:nvGraphicFramePr>
        <p:xfrm>
          <a:off x="395536" y="1628800"/>
          <a:ext cx="8641208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окумент" r:id="rId4" imgW="10265606" imgH="3960384" progId="Word.Document.12">
                  <p:embed/>
                </p:oleObj>
              </mc:Choice>
              <mc:Fallback>
                <p:oleObj name="Документ" r:id="rId4" imgW="10265606" imgH="396038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628800"/>
                        <a:ext cx="8641208" cy="4608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4000" b="1">
                <a:solidFill>
                  <a:schemeClr val="tx1"/>
                </a:solidFill>
              </a:rPr>
              <a:t>Работа в составе методических деятельности </a:t>
            </a:r>
            <a:endParaRPr lang="ru-RU" sz="4000">
              <a:solidFill>
                <a:schemeClr val="tx1"/>
              </a:solidFill>
            </a:endParaRPr>
          </a:p>
        </p:txBody>
      </p:sp>
      <p:graphicFrame>
        <p:nvGraphicFramePr>
          <p:cNvPr id="32802" name="Group 34"/>
          <p:cNvGraphicFramePr>
            <a:graphicFrameLocks noGrp="1"/>
          </p:cNvGraphicFramePr>
          <p:nvPr>
            <p:ph idx="4294967295"/>
          </p:nvPr>
        </p:nvGraphicFramePr>
        <p:xfrm>
          <a:off x="179388" y="2347913"/>
          <a:ext cx="8775700" cy="3667506"/>
        </p:xfrm>
        <a:graphic>
          <a:graphicData uri="http://schemas.openxmlformats.org/drawingml/2006/table">
            <a:tbl>
              <a:tblPr/>
              <a:tblGrid>
                <a:gridCol w="936625"/>
                <a:gridCol w="2544762"/>
                <a:gridCol w="2351088"/>
                <a:gridCol w="2943225"/>
              </a:tblGrid>
              <a:tr h="2686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Дата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Наименование методической деятельности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Статус (функция, роль) педагога в объединении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Содержание деятельности (выполняемая, выполненная работа)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484" marR="554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27088" y="836613"/>
            <a:ext cx="7543800" cy="10795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b="1">
                <a:solidFill>
                  <a:schemeClr val="tx1"/>
                </a:solidFill>
              </a:rPr>
              <a:t>Электронное портфолио</a:t>
            </a:r>
          </a:p>
        </p:txBody>
      </p:sp>
      <p:sp>
        <p:nvSpPr>
          <p:cNvPr id="33794" name="Объект 1"/>
          <p:cNvSpPr>
            <a:spLocks noGrp="1"/>
          </p:cNvSpPr>
          <p:nvPr>
            <p:ph idx="4294967295"/>
          </p:nvPr>
        </p:nvSpPr>
        <p:spPr>
          <a:xfrm>
            <a:off x="395288" y="2420938"/>
            <a:ext cx="8137525" cy="3671887"/>
          </a:xfrm>
        </p:spPr>
        <p:txBody>
          <a:bodyPr/>
          <a:lstStyle/>
          <a:p>
            <a:pPr eaLnBrk="1" hangingPunct="1">
              <a:defRPr/>
            </a:pPr>
            <a:r>
              <a:rPr lang="ru-RU" b="1"/>
              <a:t>Публикация в сети портфолио в виде </a:t>
            </a:r>
            <a:r>
              <a:rPr lang="ru-RU" b="1" i="1"/>
              <a:t>сайта педагога </a:t>
            </a:r>
            <a:r>
              <a:rPr lang="ru-RU" b="1"/>
              <a:t> необходима! </a:t>
            </a:r>
          </a:p>
          <a:p>
            <a:pPr eaLnBrk="1" hangingPunct="1">
              <a:defRPr/>
            </a:pPr>
            <a:r>
              <a:rPr lang="ru-RU" b="1"/>
              <a:t>Бумажный вариант </a:t>
            </a:r>
            <a:r>
              <a:rPr lang="ru-RU" b="1">
                <a:solidFill>
                  <a:srgbClr val="FF0000"/>
                </a:solidFill>
              </a:rPr>
              <a:t>портфолио педагога </a:t>
            </a:r>
            <a:r>
              <a:rPr lang="ru-RU" b="1"/>
              <a:t>непременно должен содержать упоминание о вашем личном </a:t>
            </a:r>
            <a:r>
              <a:rPr lang="ru-RU" b="1" i="1"/>
              <a:t>сайте-портфолио</a:t>
            </a:r>
            <a:r>
              <a:rPr lang="ru-RU" b="1"/>
              <a:t> и несколько ссылок на него. </a:t>
            </a:r>
          </a:p>
          <a:p>
            <a:pPr eaLnBrk="1" hangingPunct="1">
              <a:defRPr/>
            </a:pPr>
            <a:endParaRPr lang="ru-RU"/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712200" cy="792163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Нормативные </a:t>
            </a:r>
            <a:r>
              <a:rPr lang="ru-RU" b="1" dirty="0">
                <a:solidFill>
                  <a:schemeClr val="tx1"/>
                </a:solidFill>
              </a:rPr>
              <a:t>документы: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23850" y="1628800"/>
            <a:ext cx="8135938" cy="4824388"/>
          </a:xfrm>
        </p:spPr>
        <p:txBody>
          <a:bodyPr>
            <a:normAutofit/>
          </a:bodyPr>
          <a:lstStyle/>
          <a:p>
            <a:pPr marL="17463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u="sng" dirty="0"/>
              <a:t>Федеральный закон «Об образовании в Российской Федерации» </a:t>
            </a:r>
          </a:p>
          <a:p>
            <a:pPr marL="17463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600" b="1" u="sng" dirty="0"/>
          </a:p>
          <a:p>
            <a:pPr marL="17463" indent="0" eaLnBrk="1" hangingPunct="1">
              <a:lnSpc>
                <a:spcPct val="80000"/>
              </a:lnSpc>
              <a:defRPr/>
            </a:pPr>
            <a:r>
              <a:rPr lang="ru-RU" sz="2400" b="1" dirty="0"/>
              <a:t>статья 48 «Обязанности и ответственность педагогических работников» </a:t>
            </a:r>
            <a:r>
              <a:rPr lang="ru-RU" sz="2400" dirty="0"/>
              <a:t>пункт 1: проходить на соответствие занимаемой должности  в порядке, установленном  законодательством  об образовании</a:t>
            </a:r>
          </a:p>
          <a:p>
            <a:pPr marL="17463" indent="0" eaLnBrk="1" hangingPunct="1">
              <a:lnSpc>
                <a:spcPct val="80000"/>
              </a:lnSpc>
              <a:defRPr/>
            </a:pPr>
            <a:r>
              <a:rPr lang="ru-RU" sz="2400" b="1" dirty="0"/>
              <a:t>статья 49 «Аттестация педагогических работников</a:t>
            </a:r>
            <a:r>
              <a:rPr lang="ru-RU" sz="2400" dirty="0"/>
              <a:t>» пункт 1: аттестация педагогических работников  проводиться в  целях подтверждения занимаемой должности  или должностям  на основании оценки их профессиональной деятельности и по желанию педагогических работников в целях  установления квалификационной категории.</a:t>
            </a:r>
          </a:p>
          <a:p>
            <a:pPr marL="17463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3481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33375"/>
            <a:ext cx="8229600" cy="6264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481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1000"/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540875" y="549275"/>
            <a:ext cx="919163" cy="914400"/>
          </a:xfrm>
        </p:spPr>
        <p:txBody>
          <a:bodyPr anchorCtr="0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39750" y="1412775"/>
            <a:ext cx="7920038" cy="4895949"/>
          </a:xfrm>
        </p:spPr>
        <p:txBody>
          <a:bodyPr>
            <a:normAutofit/>
          </a:bodyPr>
          <a:lstStyle/>
          <a:p>
            <a:pPr marL="17463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Профессиональный стандарт педагога: </a:t>
            </a:r>
            <a:r>
              <a:rPr lang="ru-RU" sz="2800" dirty="0"/>
              <a:t>утвержден приказом Министерства труда и соцзащиты Российской Федерации от 18 октября 2013 г. N 544н;</a:t>
            </a:r>
          </a:p>
          <a:p>
            <a:pPr marL="17463" indent="0" eaLnBrk="1" hangingPunct="1">
              <a:lnSpc>
                <a:spcPct val="90000"/>
              </a:lnSpc>
              <a:defRPr/>
            </a:pPr>
            <a:r>
              <a:rPr lang="ru-RU" sz="2800" dirty="0"/>
              <a:t>зарегистрирован Министерством юстиции 6 декабря 2013 г. вступает в силу с 1.01.2017г. </a:t>
            </a:r>
          </a:p>
          <a:p>
            <a:pPr marL="17463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/>
              <a:t>Содержит перечисление трудовых действий, которые должен выполнять специалист в рамках своих профессиональных функций, и определяет требования к необходимым для этого </a:t>
            </a:r>
            <a:r>
              <a:rPr lang="ru-RU" sz="2800" b="1" dirty="0"/>
              <a:t>умениям и знаниям</a:t>
            </a:r>
            <a:r>
              <a:rPr lang="ru-RU" sz="2800" dirty="0"/>
              <a:t>.</a:t>
            </a:r>
          </a:p>
          <a:p>
            <a:pPr marL="17463" indent="0" eaLnBrk="1" hangingPunct="1">
              <a:lnSpc>
                <a:spcPct val="90000"/>
              </a:lnSpc>
              <a:defRPr/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09600" y="980728"/>
            <a:ext cx="7546975" cy="330546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4000" b="1" dirty="0">
                <a:solidFill>
                  <a:schemeClr val="tx1"/>
                </a:solidFill>
              </a:rPr>
              <a:t>Профессиональные конкурсы</a:t>
            </a:r>
          </a:p>
        </p:txBody>
      </p:sp>
      <p:sp>
        <p:nvSpPr>
          <p:cNvPr id="17410" name="Объект 1"/>
          <p:cNvSpPr>
            <a:spLocks noGrp="1"/>
          </p:cNvSpPr>
          <p:nvPr>
            <p:ph idx="4294967295"/>
          </p:nvPr>
        </p:nvSpPr>
        <p:spPr>
          <a:xfrm>
            <a:off x="684213" y="1557338"/>
            <a:ext cx="7418387" cy="4316412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  <a:p>
            <a:pPr eaLnBrk="1" hangingPunct="1">
              <a:defRPr/>
            </a:pPr>
            <a:r>
              <a:rPr lang="ru-RU"/>
              <a:t>Городской конкурс «педагог дошкольного образования»</a:t>
            </a:r>
          </a:p>
          <a:p>
            <a:pPr eaLnBrk="1" hangingPunct="1">
              <a:defRPr/>
            </a:pPr>
            <a:r>
              <a:rPr lang="ru-RU"/>
              <a:t>Областной конкурс «Лесенка успеха»</a:t>
            </a:r>
          </a:p>
          <a:p>
            <a:pPr eaLnBrk="1" hangingPunct="1">
              <a:defRPr/>
            </a:pPr>
            <a:r>
              <a:rPr lang="ru-RU"/>
              <a:t>Всероссийский конкурс «Воспитатель года»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     и т.д.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76672"/>
            <a:ext cx="8229600" cy="940966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Виды портфолио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/>
              <a:t>По содержанию</a:t>
            </a:r>
            <a:r>
              <a:rPr lang="ru-RU"/>
              <a:t> </a:t>
            </a:r>
            <a:r>
              <a:rPr lang="ru-RU" b="1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defRPr/>
            </a:pPr>
            <a:r>
              <a:rPr lang="ru-RU"/>
              <a:t>аттестационное портфолио</a:t>
            </a:r>
          </a:p>
          <a:p>
            <a:pPr eaLnBrk="1" hangingPunct="1">
              <a:defRPr/>
            </a:pPr>
            <a:r>
              <a:rPr lang="ru-RU"/>
              <a:t>накопительное портфолио</a:t>
            </a:r>
          </a:p>
          <a:p>
            <a:pPr eaLnBrk="1" hangingPunct="1">
              <a:defRPr/>
            </a:pPr>
            <a:r>
              <a:rPr lang="ru-RU"/>
              <a:t>тематическое портфолио</a:t>
            </a:r>
          </a:p>
          <a:p>
            <a:pPr eaLnBrk="1" hangingPunct="1">
              <a:defRPr/>
            </a:pPr>
            <a:r>
              <a:rPr lang="ru-RU"/>
              <a:t>проблемное портфолио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2656"/>
            <a:ext cx="8229600" cy="97557"/>
          </a:xfrm>
        </p:spPr>
        <p:txBody>
          <a:bodyPr anchorCtr="0"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764704"/>
            <a:ext cx="8229600" cy="580913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u="sng" dirty="0"/>
              <a:t>В зависимости от оформления</a:t>
            </a:r>
            <a:r>
              <a:rPr lang="ru-RU" dirty="0"/>
              <a:t> , </a:t>
            </a:r>
            <a:r>
              <a:rPr lang="ru-RU" b="1" dirty="0"/>
              <a:t>портфолио педагога дошкольного учреждения могут быть:</a:t>
            </a:r>
            <a:endParaRPr lang="ru-RU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печатными,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электронными.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u="sng" dirty="0"/>
              <a:t>По времени создания</a:t>
            </a:r>
            <a:r>
              <a:rPr lang="ru-RU" dirty="0"/>
              <a:t> </a:t>
            </a:r>
            <a:r>
              <a:rPr lang="ru-RU" b="1" dirty="0"/>
              <a:t>портфолио педагога дошкольного учреждения делятся на:</a:t>
            </a:r>
            <a:endParaRPr lang="ru-RU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краткосрочные (проблемные),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среднесрочные (тематические),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долгосрочные (аттестационные, накопительные).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57200" y="2401888"/>
            <a:ext cx="8458200" cy="1470025"/>
          </a:xfrm>
        </p:spPr>
        <p:txBody>
          <a:bodyPr anchor="b" anchorCtr="0"/>
          <a:lstStyle/>
          <a:p>
            <a:pPr eaLnBrk="1" hangingPunct="1">
              <a:defRPr/>
            </a:pPr>
            <a:endParaRPr lang="ru-RU" sz="6000">
              <a:solidFill>
                <a:schemeClr val="bg1"/>
              </a:solidFill>
            </a:endParaRPr>
          </a:p>
        </p:txBody>
      </p:sp>
      <p:sp>
        <p:nvSpPr>
          <p:cNvPr id="2048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850" y="620688"/>
            <a:ext cx="8458200" cy="864095"/>
          </a:xfrm>
        </p:spPr>
        <p:txBody>
          <a:bodyPr/>
          <a:lstStyle/>
          <a:p>
            <a:pPr marL="63500" indent="0" eaLnBrk="1" hangingPunct="1">
              <a:buFont typeface="Wingdings" pitchFamily="2" charset="2"/>
              <a:buNone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Раздел 1 «Общие сведения о педагоге»</a:t>
            </a:r>
          </a:p>
        </p:txBody>
      </p:sp>
      <p:graphicFrame>
        <p:nvGraphicFramePr>
          <p:cNvPr id="20512" name="Group 32"/>
          <p:cNvGraphicFramePr>
            <a:graphicFrameLocks noGrp="1"/>
          </p:cNvGraphicFramePr>
          <p:nvPr/>
        </p:nvGraphicFramePr>
        <p:xfrm>
          <a:off x="214313" y="1557338"/>
          <a:ext cx="8786812" cy="5139373"/>
        </p:xfrm>
        <a:graphic>
          <a:graphicData uri="http://schemas.openxmlformats.org/drawingml/2006/table">
            <a:tbl>
              <a:tblPr/>
              <a:tblGrid>
                <a:gridCol w="4354512"/>
                <a:gridCol w="4432300"/>
              </a:tblGrid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Портфолио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(используемое в настоящее время)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с учетом ФГОС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 Ф.И.О. педагога, дата рождения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 Сведения о базовом профессиональном образовании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2. Сведения об образовании,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2. Сведения о присвоении квалификационной категории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3. Сведения о почетных званиях и наградах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3. Сведения о почетных званиях и наградах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4.Сведения о стаже работы педагога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4. Сведения о стаже работы педагога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5. Эссе «Моё педагогическое кредо»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188913"/>
            <a:ext cx="8812212" cy="1152525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29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2 «Инновационно - педагогическая деятельность педагога»</a:t>
            </a:r>
            <a:br>
              <a:rPr lang="ru-RU" sz="29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9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40" name="Group 3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2244436"/>
              </p:ext>
            </p:extLst>
          </p:nvPr>
        </p:nvGraphicFramePr>
        <p:xfrm>
          <a:off x="0" y="1412776"/>
          <a:ext cx="9144000" cy="5151120"/>
        </p:xfrm>
        <a:graphic>
          <a:graphicData uri="http://schemas.openxmlformats.org/drawingml/2006/table">
            <a:tbl>
              <a:tblPr/>
              <a:tblGrid>
                <a:gridCol w="4567238"/>
                <a:gridCol w="4576762"/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Портфолио (используемое в настоящее время)        «А»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с учетом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1.Работа по теме самообразования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1.Работа по теме самообразования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2. Работа в составе методической деятельности по теме самообразования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2. Работа в составе творческих коллективов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3. Документы подтверждающие индивидуальные достижения педагога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3. Работа в составе методической деятельности по теме самообразования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4. Прохождение курсов повышения квалификации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5. Прослушивание вебинаров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6. Прохождение курсов профессиональной переподготовки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7. Прохождение курсов по ИКТ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22562" name="Group 3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8192191"/>
              </p:ext>
            </p:extLst>
          </p:nvPr>
        </p:nvGraphicFramePr>
        <p:xfrm>
          <a:off x="323528" y="260648"/>
          <a:ext cx="8470652" cy="6492240"/>
        </p:xfrm>
        <a:graphic>
          <a:graphicData uri="http://schemas.openxmlformats.org/drawingml/2006/table">
            <a:tbl>
              <a:tblPr/>
              <a:tblGrid>
                <a:gridCol w="4235326"/>
                <a:gridCol w="4235326"/>
              </a:tblGrid>
              <a:tr h="547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«Б»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13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 Материалы выступлений, тексты докладов на семинарах, методических объединениях, публикации, статьи в газетах, журналах, на сайтах, разработка авторских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 Сведения о продуктах авторского научно-методического творчества педагога (авторские проекты, модели, образовательные, дополнительные программы, и др.)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238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2. Работа в составе методической деятельности (педагогические советы, методические объединения, семинары и т.д.).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604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3. Сведения о публикациях педагога (книги, журналы, газеты и т.д.)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04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4. Выставление материала на сайт ДОУ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662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5. Сведения о наличии собственного сайта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62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6. Сведения об участии педагога в профессиональных конкурсах.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474</TotalTime>
  <Words>815</Words>
  <Application>Microsoft Office PowerPoint</Application>
  <PresentationFormat>Экран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Круги</vt:lpstr>
      <vt:lpstr>Документ</vt:lpstr>
      <vt:lpstr>«Портфолио педагога, в соответствии профессиональным стандартом педагога и ФГОС» </vt:lpstr>
      <vt:lpstr> Нормативные документы:</vt:lpstr>
      <vt:lpstr>Презентация PowerPoint</vt:lpstr>
      <vt:lpstr>Профессиональные конкурсы</vt:lpstr>
      <vt:lpstr>Виды портфолио</vt:lpstr>
      <vt:lpstr>Презентация PowerPoint</vt:lpstr>
      <vt:lpstr>Презентация PowerPoint</vt:lpstr>
      <vt:lpstr>  Раздел 2 «Инновационно - педагогическая деятельность педагога» </vt:lpstr>
      <vt:lpstr>Презентация PowerPoint</vt:lpstr>
      <vt:lpstr>Раздел 3 «Методическое оснащение образовательного процесса» </vt:lpstr>
      <vt:lpstr>Раздел 4 « Результаты педагогической деятельности.  Достижения воспитанников»</vt:lpstr>
      <vt:lpstr>Раздел I «Общие сведения о педагоге» </vt:lpstr>
      <vt:lpstr>Сведения о присвоении квалификационной категории </vt:lpstr>
      <vt:lpstr>Сведения о почетных званиях и наградах </vt:lpstr>
      <vt:lpstr>Сведения о стаже работы педагога </vt:lpstr>
      <vt:lpstr>Раздел 2 «Инновационно- педагогическая деятельность педагога».</vt:lpstr>
      <vt:lpstr>Работа в составе творческих коллективов </vt:lpstr>
      <vt:lpstr>Работа в составе методических деятельности </vt:lpstr>
      <vt:lpstr>Электронное портфолио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«Портфолио педагога ДОУ: разработка и оформление  в соответствии с профессиональным стандартам          педагога и ФГОС ДО» </dc:title>
  <dc:creator>серж</dc:creator>
  <cp:lastModifiedBy>серж</cp:lastModifiedBy>
  <cp:revision>34</cp:revision>
  <dcterms:created xsi:type="dcterms:W3CDTF">2015-11-23T12:25:45Z</dcterms:created>
  <dcterms:modified xsi:type="dcterms:W3CDTF">2016-03-16T02:54:27Z</dcterms:modified>
</cp:coreProperties>
</file>