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22"/>
  </p:handoutMasterIdLst>
  <p:sldIdLst>
    <p:sldId id="256" r:id="rId2"/>
    <p:sldId id="257" r:id="rId3"/>
    <p:sldId id="283" r:id="rId4"/>
    <p:sldId id="259" r:id="rId5"/>
    <p:sldId id="286" r:id="rId6"/>
    <p:sldId id="287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309" r:id="rId17"/>
    <p:sldId id="300" r:id="rId18"/>
    <p:sldId id="301" r:id="rId19"/>
    <p:sldId id="302" r:id="rId20"/>
    <p:sldId id="30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430F8-657A-45E4-94BC-E15A3C6D66B3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D72FF-1A72-4608-9556-313A76203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182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AD96B1-862F-46AD-871D-BCB6730F346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E3D26A3-C18C-4D15-B258-63B770E24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6B1-862F-46AD-871D-BCB6730F346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26A3-C18C-4D15-B258-63B770E24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6B1-862F-46AD-871D-BCB6730F346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26A3-C18C-4D15-B258-63B770E24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AD96B1-862F-46AD-871D-BCB6730F346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3D26A3-C18C-4D15-B258-63B770E243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AD96B1-862F-46AD-871D-BCB6730F346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E3D26A3-C18C-4D15-B258-63B770E24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6B1-862F-46AD-871D-BCB6730F346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26A3-C18C-4D15-B258-63B770E243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6B1-862F-46AD-871D-BCB6730F346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26A3-C18C-4D15-B258-63B770E243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AD96B1-862F-46AD-871D-BCB6730F346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3D26A3-C18C-4D15-B258-63B770E243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96B1-862F-46AD-871D-BCB6730F346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D26A3-C18C-4D15-B258-63B770E24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AD96B1-862F-46AD-871D-BCB6730F346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3D26A3-C18C-4D15-B258-63B770E243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AD96B1-862F-46AD-871D-BCB6730F346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3D26A3-C18C-4D15-B258-63B770E243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AD96B1-862F-46AD-871D-BCB6730F346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3D26A3-C18C-4D15-B258-63B770E24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352928" cy="309634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Психолого – педагогическое сопровождение игровой деятельности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5312" y="4725144"/>
            <a:ext cx="6400800" cy="172819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МАДОУ №33 «Детский сад общеразвивающего вида»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7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35280" cy="577896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устанавливать игровые отношения с </a:t>
            </a:r>
            <a:r>
              <a:rPr lang="ru-RU" sz="2800" dirty="0" smtClean="0"/>
              <a:t>детьми;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/>
              <a:t>уметь </a:t>
            </a:r>
            <a:r>
              <a:rPr lang="ru-RU" sz="2800" dirty="0"/>
              <a:t>обучать игре прямыми способами (показ, объяснение, рассказ</a:t>
            </a:r>
            <a:r>
              <a:rPr lang="ru-RU" sz="2800" dirty="0" smtClean="0"/>
              <a:t>);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/>
              <a:t>использовать </a:t>
            </a:r>
            <a:r>
              <a:rPr lang="ru-RU" sz="2800" dirty="0"/>
              <a:t>косвенные методы руководства игрой(вопросы, советы, напоминания), которые активизируют его опыт, психические процессы, проблемные ситуации;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17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183880" cy="549093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уметь самому включаться в игру на главных или второстепенных </a:t>
            </a:r>
            <a:r>
              <a:rPr lang="ru-RU" sz="2800" dirty="0" smtClean="0"/>
              <a:t>ролях;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/>
              <a:t>предлагать </a:t>
            </a:r>
            <a:r>
              <a:rPr lang="ru-RU" sz="2800" dirty="0"/>
              <a:t>новые роли, игровые ситуации, игровые действия для дальнейшего развития </a:t>
            </a:r>
            <a:r>
              <a:rPr lang="ru-RU" sz="2800" dirty="0" smtClean="0"/>
              <a:t>игры;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/>
              <a:t>важный </a:t>
            </a:r>
            <a:r>
              <a:rPr lang="ru-RU" sz="2800" dirty="0"/>
              <a:t>момент по урегулированию взаимоотношений, разрешению конфликтов, возникающих в процессе игры также должен брать на себя педагог.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66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Условия для руководства игрой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435280" cy="5445224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/>
              <a:t>создать </a:t>
            </a:r>
            <a:r>
              <a:rPr lang="ru-RU" sz="2800" dirty="0"/>
              <a:t>благоприятный эмоциональный фон (воспитатель должен доброжелательно относиться ко всем детям, поощрять чуткое отношение детей друг к другу, пресекать враждебность, агрессию, грубость в </a:t>
            </a:r>
            <a:r>
              <a:rPr lang="ru-RU" sz="2800" dirty="0" smtClean="0"/>
              <a:t>коллективе)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/>
              <a:t>установить </a:t>
            </a:r>
            <a:r>
              <a:rPr lang="ru-RU" sz="2800" dirty="0"/>
              <a:t>доверительные, дружелюбные отношения между воспитателем и воспитанниками (только при таком условии можно говорить об эффективном педагогическом процессе).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9791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615928" cy="5760640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/>
              <a:t>Уделять </a:t>
            </a:r>
            <a:r>
              <a:rPr lang="ru-RU" sz="2800" dirty="0"/>
              <a:t>основное внимание положительным, а не отрицательным качествам ребёнка (больше внимания акцентировать на положительных моментах в жизни детей, озвучивать положительные проявления характера</a:t>
            </a:r>
            <a:r>
              <a:rPr lang="ru-RU" sz="2800" dirty="0" smtClean="0"/>
              <a:t>).</a:t>
            </a:r>
          </a:p>
          <a:p>
            <a:pPr marL="0" lvl="0" indent="0">
              <a:buClr>
                <a:srgbClr val="FF0000"/>
              </a:buClr>
              <a:buNone/>
            </a:pPr>
            <a:endParaRPr lang="ru-RU" sz="28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/>
              <a:t>Уважать </a:t>
            </a:r>
            <a:r>
              <a:rPr lang="ru-RU" sz="2800" dirty="0"/>
              <a:t>индивидуальность в каждом ребенке (дать возможность детям проявить самость, своеобразие черт характера; очень серьезный момент в воспитательской работе – не спугнуть попытку ребенка где- то себя проявить, в чем- то себя попробовать).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4234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268760"/>
            <a:ext cx="8183880" cy="4824536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Показывать детям, что вы цените их работу, даже если это просто попытка (из попыток складываются действия</a:t>
            </a:r>
            <a:r>
              <a:rPr lang="ru-RU" sz="2800" dirty="0" smtClean="0"/>
              <a:t>).</a:t>
            </a:r>
          </a:p>
          <a:p>
            <a:pPr marL="0" lvl="0" indent="0">
              <a:buClr>
                <a:srgbClr val="FF0000"/>
              </a:buClr>
              <a:buNone/>
            </a:pPr>
            <a:endParaRPr lang="ru-RU" sz="28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/>
              <a:t>Не </a:t>
            </a:r>
            <a:r>
              <a:rPr lang="ru-RU" sz="2800" dirty="0"/>
              <a:t>критиковать и не гасить энтузиазм детей (критика убивает любое желание, любую попытку; критику убрать из педагогического процесса).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638399"/>
            <a:ext cx="2953005" cy="1800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86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71912" cy="5112568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Помогать детям справляется с трудностями, чтобы они их не угнетали (накопление затруднений создаёт чувство бессилия, которое занижает самооценку ребенка</a:t>
            </a:r>
            <a:r>
              <a:rPr lang="ru-RU" sz="2800" dirty="0" smtClean="0"/>
              <a:t>).</a:t>
            </a:r>
          </a:p>
          <a:p>
            <a:pPr marL="0" lvl="0" indent="0">
              <a:buClr>
                <a:srgbClr val="FF0000"/>
              </a:buClr>
              <a:buNone/>
            </a:pPr>
            <a:endParaRPr lang="ru-RU" sz="2800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/>
              <a:t>Поддерживать </a:t>
            </a:r>
            <a:r>
              <a:rPr lang="ru-RU" sz="2800" dirty="0"/>
              <a:t>детей в их начинаниях (главное – создать уверенность в том, что ребёнок справится с поставленной перед ним задачей, дать стимул к выполнению этой задачи).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9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/>
              <a:t>Педагог- </a:t>
            </a:r>
            <a:r>
              <a:rPr lang="ru-RU" sz="2800" dirty="0"/>
              <a:t>партнёр, </a:t>
            </a:r>
            <a:r>
              <a:rPr lang="ru-RU" sz="2800" dirty="0" smtClean="0"/>
              <a:t>товарищ,  носитель </a:t>
            </a:r>
            <a:r>
              <a:rPr lang="ru-RU" sz="2800" dirty="0"/>
              <a:t>игровых умений и умений организованного общения в </a:t>
            </a:r>
            <a:r>
              <a:rPr lang="ru-RU" sz="2800" dirty="0" smtClean="0"/>
              <a:t>игре.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1637"/>
            <a:ext cx="3385938" cy="3443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63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8388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Ошибки при руководстве игрой: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844824"/>
            <a:ext cx="818388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sz="2800" dirty="0" smtClean="0"/>
              <a:t>Нередко </a:t>
            </a:r>
            <a:r>
              <a:rPr lang="ru-RU" sz="2800" dirty="0"/>
              <a:t>можно наблюдать, как педагог, увлекшись инициативой, начинает навязывать детям свой сюжет игры, полностью игнорируя инициативу детей. Или начинает бестактно вмешиваться в игру, донимая детей подсказками, не давая им самим сориентироваться в обстановке, обдумать свои дальнейшие действия, уничтожая тем самым «творческую инициативу и самостоятельность ребенка»</a:t>
            </a:r>
          </a:p>
        </p:txBody>
      </p:sp>
    </p:spTree>
    <p:extLst>
      <p:ext uri="{BB962C8B-B14F-4D97-AF65-F5344CB8AC3E}">
        <p14:creationId xmlns="" xmlns:p14="http://schemas.microsoft.com/office/powerpoint/2010/main" val="6443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340768"/>
            <a:ext cx="818388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2. Второй </a:t>
            </a:r>
            <a:r>
              <a:rPr lang="ru-RU" sz="2800" dirty="0"/>
              <a:t>грубейшей ошибкой на практике можно назвать полное отсутствие внимания к детской игре. Дети замыслили сюжет, развернули игру и в какой – то период зашли в тупик, но воспитатель ничего не предпринимает, чтобы помочь детям выйти из трудного положения. В результате игра распадается, не дойдя до своего логического завершения.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30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07288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3. Следующая </a:t>
            </a:r>
            <a:r>
              <a:rPr lang="ru-RU" sz="2800" dirty="0"/>
              <a:t>распространенная ошибка в руководстве игрой – когда для поддержания порядка в группе либо для лучшей сохранности игрушек, последние не даются детям в пользование, чем обедняется детское творчество, самостоятельная деятельность становится малосодержательной и непродуктивной. Это может привести к негативным последствиям: от невозможности проявить свою инициативу в игре, некоторые дети проявляют негативизм по отношению к сверстникам и старшим.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742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86409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“Что такое детская игра?”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496943" cy="5733255"/>
          </a:xfrm>
        </p:spPr>
        <p:txBody>
          <a:bodyPr>
            <a:normAutofit/>
          </a:bodyPr>
          <a:lstStyle/>
          <a:p>
            <a:r>
              <a:rPr lang="ru-RU" b="1" dirty="0"/>
              <a:t>Игра</a:t>
            </a:r>
            <a:r>
              <a:rPr lang="ru-RU" dirty="0"/>
              <a:t> – деятельность, которая доставляет ребенку удовольствие, характеризуется эмоциональным подъемом. Но в современном детском саду это происходит не всегда</a:t>
            </a:r>
            <a:r>
              <a:rPr lang="ru-RU" dirty="0" smtClean="0"/>
              <a:t>. Часто </a:t>
            </a:r>
            <a:r>
              <a:rPr lang="ru-RU" dirty="0"/>
              <a:t>дети играют, потому что сейчас “надо” играть, но, к сожалению, не радуются этому. А, если нет радости, значит, нет и самой игры.</a:t>
            </a:r>
          </a:p>
          <a:p>
            <a:r>
              <a:rPr lang="ru-RU" b="1" dirty="0"/>
              <a:t>Игра</a:t>
            </a:r>
            <a:r>
              <a:rPr lang="ru-RU" dirty="0"/>
              <a:t> – это деятельность, которая протекает в двух планах. С одной стороны, игра протекает в условной ситуации и содержит ряд условных элементов</a:t>
            </a:r>
            <a:r>
              <a:rPr lang="ru-RU" dirty="0" smtClean="0"/>
              <a:t>. Ребенок </a:t>
            </a:r>
            <a:r>
              <a:rPr lang="ru-RU" dirty="0"/>
              <a:t>произносит “как будто” т оказывается совсем в другом мире – волшебном лесу, космической ракете, телевизионной студии... Таинство игры в том, что ребенок верит, что он находится в волшебном мире игры, и, в то же время, понимает, что он находится “здесь и сейчас”.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15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052736"/>
            <a:ext cx="818388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4. Еще </a:t>
            </a:r>
            <a:r>
              <a:rPr lang="ru-RU" sz="2800" dirty="0"/>
              <a:t>одним проявлением ошибки в отношении </a:t>
            </a:r>
            <a:r>
              <a:rPr lang="ru-RU" sz="3200" dirty="0"/>
              <a:t>руководства</a:t>
            </a:r>
            <a:r>
              <a:rPr lang="ru-RU" sz="2800" dirty="0"/>
              <a:t> играми является непродуманная раздача игрушек, когда детям навязываются игры, для них совсем неинтересные. В результате ребенок не может реализовать свои интересы.</a:t>
            </a:r>
          </a:p>
          <a:p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8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Развивающие функции игры: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484784"/>
            <a:ext cx="8183880" cy="50405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i="1" dirty="0" smtClean="0"/>
              <a:t>1)развитие </a:t>
            </a:r>
            <a:r>
              <a:rPr lang="ru-RU" sz="2800" i="1" dirty="0"/>
              <a:t>мотивационно - </a:t>
            </a:r>
            <a:r>
              <a:rPr lang="ru-RU" sz="2800" i="1" dirty="0" err="1"/>
              <a:t>потребностной</a:t>
            </a:r>
            <a:r>
              <a:rPr lang="ru-RU" sz="2800" i="1" dirty="0"/>
              <a:t> сферы ребёнка (Д.Б. </a:t>
            </a:r>
            <a:r>
              <a:rPr lang="ru-RU" sz="2800" i="1" dirty="0" err="1"/>
              <a:t>Эльконин</a:t>
            </a:r>
            <a:r>
              <a:rPr lang="ru-RU" sz="2800" i="1" dirty="0" smtClean="0"/>
              <a:t>);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2) развитие воображения, образного мышления (Л.С. Выготский, В.В. Давыдов, А.В. Запорожец, С.Л. Рубинштейн</a:t>
            </a:r>
            <a:r>
              <a:rPr lang="ru-RU" sz="2800" dirty="0" smtClean="0"/>
              <a:t>);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/>
              <a:t>3) морально нравственное развитие ребёнка, овладение нормами и правилами взаимоотношений между людьми (Р.И. Жуковская, Д.В. </a:t>
            </a:r>
            <a:r>
              <a:rPr lang="ru-RU" sz="2800" dirty="0" err="1"/>
              <a:t>Менджерицкая</a:t>
            </a:r>
            <a:r>
              <a:rPr lang="ru-RU" sz="2800" dirty="0"/>
              <a:t>, П.А. Маркова)»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80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1656184"/>
          </a:xfrm>
        </p:spPr>
        <p:txBody>
          <a:bodyPr>
            <a:noAutofit/>
          </a:bodyPr>
          <a:lstStyle/>
          <a:p>
            <a:pPr algn="r"/>
            <a:r>
              <a:rPr lang="ru-RU" sz="4000" b="1" dirty="0">
                <a:solidFill>
                  <a:schemeClr val="tx1"/>
                </a:solidFill>
              </a:rPr>
              <a:t>Классификация </a:t>
            </a:r>
            <a:r>
              <a:rPr lang="ru-RU" sz="4000" b="1" dirty="0" smtClean="0">
                <a:solidFill>
                  <a:schemeClr val="tx1"/>
                </a:solidFill>
              </a:rPr>
              <a:t>детских игр</a:t>
            </a: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по С.Л. </a:t>
            </a:r>
            <a:r>
              <a:rPr lang="ru-RU" sz="2000" dirty="0" err="1">
                <a:solidFill>
                  <a:schemeClr val="tx1"/>
                </a:solidFill>
              </a:rPr>
              <a:t>Новосёловой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8856983" cy="5328592"/>
          </a:xfrm>
        </p:spPr>
        <p:txBody>
          <a:bodyPr>
            <a:normAutofit fontScale="92500" lnSpcReduction="10000"/>
          </a:bodyPr>
          <a:lstStyle/>
          <a:p>
            <a:pPr marL="411480" lvl="1" indent="0">
              <a:buNone/>
            </a:pPr>
            <a:r>
              <a:rPr lang="ru-RU" sz="3500" dirty="0" smtClean="0"/>
              <a:t>1. игры</a:t>
            </a:r>
            <a:r>
              <a:rPr lang="ru-RU" sz="3500" dirty="0"/>
              <a:t>, возникающие по инициативе ребёнка </a:t>
            </a:r>
            <a:r>
              <a:rPr lang="ru-RU" sz="3500" dirty="0" smtClean="0"/>
              <a:t>(</a:t>
            </a:r>
            <a:r>
              <a:rPr lang="ru-RU" sz="3500" dirty="0"/>
              <a:t>Самостоятельные игры</a:t>
            </a:r>
            <a:r>
              <a:rPr lang="ru-RU" sz="3500" dirty="0" smtClean="0"/>
              <a:t>) </a:t>
            </a:r>
          </a:p>
          <a:p>
            <a:pPr marL="411480" lvl="1" indent="0">
              <a:buNone/>
            </a:pPr>
            <a:endParaRPr lang="ru-RU" sz="3500" dirty="0" smtClean="0"/>
          </a:p>
          <a:p>
            <a:pPr marL="411480" lvl="1" indent="0">
              <a:buNone/>
            </a:pPr>
            <a:r>
              <a:rPr lang="ru-RU" sz="3500" dirty="0" smtClean="0"/>
              <a:t>2. образовательно-воспитательные </a:t>
            </a:r>
            <a:r>
              <a:rPr lang="ru-RU" sz="3500" dirty="0"/>
              <a:t>игры, проводимые по инициативе </a:t>
            </a:r>
            <a:r>
              <a:rPr lang="ru-RU" sz="3500" dirty="0" smtClean="0"/>
              <a:t>взрослого</a:t>
            </a:r>
          </a:p>
          <a:p>
            <a:pPr marL="411480" lvl="1" indent="0">
              <a:buNone/>
            </a:pPr>
            <a:endParaRPr lang="ru-RU" sz="3500" dirty="0" smtClean="0"/>
          </a:p>
          <a:p>
            <a:pPr marL="411480" lvl="1" indent="0">
              <a:buNone/>
            </a:pPr>
            <a:r>
              <a:rPr lang="ru-RU" sz="3500" dirty="0" smtClean="0"/>
              <a:t>3. народные </a:t>
            </a:r>
            <a:r>
              <a:rPr lang="ru-RU" sz="3500" dirty="0"/>
              <a:t>игры, проводимые как по инициативе взрослого, так и детей</a:t>
            </a:r>
            <a:r>
              <a:rPr lang="ru-RU" sz="3500" dirty="0" smtClean="0"/>
              <a:t>.</a:t>
            </a:r>
          </a:p>
          <a:p>
            <a:pPr marL="925830" lvl="1" indent="-514350">
              <a:buAutoNum type="arabicPeriod"/>
            </a:pPr>
            <a:endParaRPr lang="ru-RU" sz="3500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740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1521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</a:rPr>
              <a:t>Самостоятельные 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игры: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700808"/>
            <a:ext cx="8183880" cy="482453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 smtClean="0"/>
              <a:t>игра </a:t>
            </a:r>
            <a:r>
              <a:rPr lang="ru-RU" sz="3200" dirty="0"/>
              <a:t>– экспериментирование;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3200" dirty="0" smtClean="0"/>
              <a:t>самостоятельные </a:t>
            </a:r>
            <a:r>
              <a:rPr lang="ru-RU" sz="3200" dirty="0"/>
              <a:t>сюжетные игры (их можно назвать творческими):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3200" dirty="0" smtClean="0"/>
              <a:t>сюжетно </a:t>
            </a:r>
            <a:r>
              <a:rPr lang="ru-RU" sz="3200" dirty="0" err="1"/>
              <a:t>отобразительные</a:t>
            </a:r>
            <a:r>
              <a:rPr lang="ru-RU" sz="3200" dirty="0"/>
              <a:t>,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3200" dirty="0" smtClean="0"/>
              <a:t>сюжетно </a:t>
            </a:r>
            <a:r>
              <a:rPr lang="ru-RU" sz="3200" dirty="0"/>
              <a:t>ролевые,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3200" dirty="0" smtClean="0"/>
              <a:t>режиссерские</a:t>
            </a:r>
            <a:r>
              <a:rPr lang="ru-RU" sz="3200" dirty="0"/>
              <a:t>,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3200" dirty="0"/>
              <a:t>т</a:t>
            </a:r>
            <a:r>
              <a:rPr lang="ru-RU" sz="3200" dirty="0" smtClean="0"/>
              <a:t>еатрализованные.</a:t>
            </a: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73823"/>
            <a:ext cx="4125190" cy="258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04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</a:rPr>
              <a:t>П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о </a:t>
            </a:r>
            <a:r>
              <a:rPr lang="ru-RU" b="1" dirty="0">
                <a:solidFill>
                  <a:schemeClr val="tx1"/>
                </a:solidFill>
                <a:effectLst/>
              </a:rPr>
              <a:t>инициативе взрослого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1340768"/>
            <a:ext cx="8183880" cy="5328592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 smtClean="0"/>
              <a:t>игры </a:t>
            </a:r>
            <a:r>
              <a:rPr lang="ru-RU" dirty="0"/>
              <a:t>обучающие: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/>
              <a:t>дидактические,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/>
              <a:t>сюжетно-дидактические</a:t>
            </a:r>
            <a:r>
              <a:rPr lang="ru-RU" dirty="0"/>
              <a:t>,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/>
              <a:t>подвижные</a:t>
            </a:r>
            <a:r>
              <a:rPr lang="ru-RU" dirty="0"/>
              <a:t>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dirty="0"/>
              <a:t>досуговые игры: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/>
              <a:t>игры </a:t>
            </a:r>
            <a:r>
              <a:rPr lang="ru-RU" dirty="0"/>
              <a:t>забавы,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/>
              <a:t>игры-развлечения</a:t>
            </a:r>
            <a:r>
              <a:rPr lang="ru-RU" dirty="0"/>
              <a:t>,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/>
              <a:t>интеллектуальные</a:t>
            </a:r>
            <a:r>
              <a:rPr lang="ru-RU" dirty="0"/>
              <a:t>,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/>
              <a:t>празднично-карнавальные</a:t>
            </a:r>
            <a:r>
              <a:rPr lang="ru-RU" dirty="0"/>
              <a:t>,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dirty="0" smtClean="0"/>
              <a:t>театрально-постановочные</a:t>
            </a:r>
            <a:r>
              <a:rPr lang="ru-RU" dirty="0"/>
              <a:t>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66" y="2780928"/>
            <a:ext cx="3994092" cy="19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27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122413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effectLst/>
              </a:rPr>
              <a:t>Н</a:t>
            </a:r>
            <a:r>
              <a:rPr lang="ru-RU" sz="4400" b="1" dirty="0" smtClean="0">
                <a:solidFill>
                  <a:schemeClr val="tx1"/>
                </a:solidFill>
                <a:effectLst/>
              </a:rPr>
              <a:t>ародные игры.</a:t>
            </a:r>
            <a:r>
              <a:rPr lang="ru-RU" b="1" dirty="0">
                <a:solidFill>
                  <a:schemeClr val="tx1"/>
                </a:solidFill>
                <a:effectLst/>
              </a:rPr>
              <a:t/>
            </a:r>
            <a:br>
              <a:rPr lang="ru-RU" b="1" dirty="0">
                <a:solidFill>
                  <a:schemeClr val="tx1"/>
                </a:solidFill>
                <a:effectLst/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2920" y="2132856"/>
            <a:ext cx="8183880" cy="3960440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800" dirty="0"/>
              <a:t>игры, идущие от исторически сложившихся традиции, этноса       (народные), которые могут возникать по инициативе как взрослого, так и более старших детей: традиционные или народные (исторически они лежат в основе многих игр, относящихся к обучающим и досуговым).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39358"/>
            <a:ext cx="2915816" cy="201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27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Требования к педагогу при организации игры: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348880"/>
            <a:ext cx="8183880" cy="424847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умение наблюдать игру, анализировать ее, оценивать уровень развития игровой деятельности, и в соответствии с этим уровнем планировать приемы, направленные на ее </a:t>
            </a:r>
            <a:r>
              <a:rPr lang="ru-RU" sz="2800" dirty="0" smtClean="0"/>
              <a:t>развитие;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/>
              <a:t>для </a:t>
            </a:r>
            <a:r>
              <a:rPr lang="ru-RU" sz="2800" dirty="0"/>
              <a:t>дальнейшего развития игрового сюжета обогащать впечатления детей;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7096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640960" cy="547260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/>
              <a:t>с целью разнообразия сюжета детских игр необходимо обращать внимание детей на различные впечатляющие стороны жизни </a:t>
            </a:r>
            <a:r>
              <a:rPr lang="ru-RU" sz="2800" dirty="0" smtClean="0"/>
              <a:t>детей;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/>
              <a:t>от </a:t>
            </a:r>
            <a:r>
              <a:rPr lang="ru-RU" sz="2800" dirty="0"/>
              <a:t>педагога требуется умение организовать начало игры, заинтересовать детей сюжетом какой- либо </a:t>
            </a:r>
            <a:r>
              <a:rPr lang="ru-RU" sz="2800" dirty="0" smtClean="0"/>
              <a:t>игры;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2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/>
              <a:t>педагог </a:t>
            </a:r>
            <a:r>
              <a:rPr lang="ru-RU" sz="2800" dirty="0"/>
              <a:t>должен уметь создавать благоприятные условия для перехода игры на более высокий уровень;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46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645</TotalTime>
  <Words>986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Психолого – педагогическое сопровождение игровой деятельности</vt:lpstr>
      <vt:lpstr>“Что такое детская игра?”</vt:lpstr>
      <vt:lpstr>Развивающие функции игры:</vt:lpstr>
      <vt:lpstr>Классификация детских игр (по С.Л. Новосёловой)</vt:lpstr>
      <vt:lpstr>Самостоятельные игры:</vt:lpstr>
      <vt:lpstr>По инициативе взрослого</vt:lpstr>
      <vt:lpstr>Народные игры. </vt:lpstr>
      <vt:lpstr>Требования к педагогу при организации игры:</vt:lpstr>
      <vt:lpstr>Слайд 9</vt:lpstr>
      <vt:lpstr>Слайд 10</vt:lpstr>
      <vt:lpstr>Слайд 11</vt:lpstr>
      <vt:lpstr>Условия для руководства игрой</vt:lpstr>
      <vt:lpstr>Слайд 13</vt:lpstr>
      <vt:lpstr>Слайд 14</vt:lpstr>
      <vt:lpstr>Слайд 15</vt:lpstr>
      <vt:lpstr>Слайд 16</vt:lpstr>
      <vt:lpstr>Ошибки при руководстве игрой: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 – педагогическое сопровождение игровой деятельности</dc:title>
  <dc:creator>серж</dc:creator>
  <cp:lastModifiedBy>Сергей</cp:lastModifiedBy>
  <cp:revision>69</cp:revision>
  <dcterms:created xsi:type="dcterms:W3CDTF">2015-10-11T12:14:32Z</dcterms:created>
  <dcterms:modified xsi:type="dcterms:W3CDTF">2015-12-21T10:07:59Z</dcterms:modified>
</cp:coreProperties>
</file>