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59" r:id="rId6"/>
    <p:sldId id="265" r:id="rId7"/>
    <p:sldId id="276" r:id="rId8"/>
    <p:sldId id="273" r:id="rId9"/>
    <p:sldId id="320" r:id="rId10"/>
    <p:sldId id="277" r:id="rId11"/>
    <p:sldId id="266" r:id="rId12"/>
    <p:sldId id="268" r:id="rId13"/>
    <p:sldId id="269" r:id="rId14"/>
    <p:sldId id="270" r:id="rId15"/>
    <p:sldId id="271" r:id="rId16"/>
    <p:sldId id="278" r:id="rId17"/>
    <p:sldId id="279" r:id="rId18"/>
    <p:sldId id="280" r:id="rId19"/>
    <p:sldId id="321" r:id="rId20"/>
    <p:sldId id="281" r:id="rId21"/>
    <p:sldId id="262" r:id="rId22"/>
    <p:sldId id="330" r:id="rId23"/>
    <p:sldId id="25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4" r:id="rId33"/>
    <p:sldId id="295" r:id="rId34"/>
    <p:sldId id="296" r:id="rId35"/>
    <p:sldId id="297" r:id="rId36"/>
    <p:sldId id="298" r:id="rId37"/>
    <p:sldId id="303" r:id="rId38"/>
    <p:sldId id="304" r:id="rId39"/>
    <p:sldId id="305" r:id="rId40"/>
    <p:sldId id="306" r:id="rId41"/>
    <p:sldId id="322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23" r:id="rId54"/>
    <p:sldId id="324" r:id="rId55"/>
    <p:sldId id="325" r:id="rId56"/>
    <p:sldId id="326" r:id="rId57"/>
    <p:sldId id="327" r:id="rId58"/>
    <p:sldId id="328" r:id="rId59"/>
    <p:sldId id="318" r:id="rId60"/>
    <p:sldId id="329" r:id="rId61"/>
    <p:sldId id="319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F06"/>
    <a:srgbClr val="FAC294"/>
    <a:srgbClr val="BCB800"/>
    <a:srgbClr val="E3DE00"/>
    <a:srgbClr val="FFFFD9"/>
    <a:srgbClr val="C80000"/>
    <a:srgbClr val="FFB9B9"/>
    <a:srgbClr val="00823B"/>
    <a:srgbClr val="71FFB1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85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85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FAC294"/>
          </a:solidFill>
          <a:ln w="38100" cap="rnd">
            <a:solidFill>
              <a:schemeClr val="bg1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357166"/>
            <a:ext cx="7500990" cy="5374508"/>
            <a:chOff x="1115616" y="-8404"/>
            <a:chExt cx="7165477" cy="57898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-8404"/>
              <a:ext cx="7165477" cy="48739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800" b="1" i="1" spc="50" dirty="0" smtClean="0">
                  <a:ln w="19050">
                    <a:solidFill>
                      <a:schemeClr val="bg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Методическое сопровождение развития профессиональной компетентности педагогов в условиях перехода на ФГОС ДО</a:t>
              </a:r>
              <a:endParaRPr lang="ru-RU" sz="4800" b="1" i="1" spc="50" dirty="0">
                <a:ln w="1905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69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МАДОУ № 33 «Детский сад общеразвивающего вида»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Кемерово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329510" cy="5768997"/>
          </a:xfrm>
        </p:spPr>
        <p:txBody>
          <a:bodyPr/>
          <a:lstStyle/>
          <a:p>
            <a:pPr algn="just"/>
            <a:r>
              <a:rPr lang="ru-RU" sz="2800" b="1" dirty="0" smtClean="0"/>
              <a:t>Образовательная деятельность </a:t>
            </a:r>
            <a:r>
              <a:rPr lang="ru-RU" sz="2800" dirty="0" smtClean="0"/>
              <a:t>- процесс целесообразной, планомерной и систематической  познавательной активности педагога,  решающий задачи обучения, воспитания и  развития личности  в соответствии с современными требованиями в  той или иной области.</a:t>
            </a:r>
            <a:endParaRPr lang="ru-RU" sz="2800" dirty="0"/>
          </a:p>
        </p:txBody>
      </p:sp>
      <p:pic>
        <p:nvPicPr>
          <p:cNvPr id="3074" name="Picture 2" descr="http://ilook-kids.com.ua/image/cache/catalog/baner/igryi-s-myachom-1140x38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r="14017"/>
          <a:stretch/>
        </p:blipFill>
        <p:spPr bwMode="auto">
          <a:xfrm>
            <a:off x="1835696" y="3501008"/>
            <a:ext cx="6706162" cy="30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3866" cy="1143000"/>
          </a:xfrm>
        </p:spPr>
        <p:txBody>
          <a:bodyPr/>
          <a:lstStyle/>
          <a:p>
            <a:r>
              <a:rPr lang="ru-RU" sz="4000" b="1" dirty="0" smtClean="0"/>
              <a:t>Педагогические умения при переходе на ФГОС ДО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/>
          <a:lstStyle/>
          <a:p>
            <a:pPr lvl="0" algn="just">
              <a:buNone/>
            </a:pPr>
            <a:r>
              <a:rPr lang="ru-RU" sz="2800" b="1" dirty="0" smtClean="0"/>
              <a:t>Исследовательских:</a:t>
            </a:r>
            <a:r>
              <a:rPr lang="ru-RU" sz="2400" dirty="0" smtClean="0"/>
              <a:t> умение оценить мероприятие воспитательного характера с позиции требований ФГОС (родительское собрание, массовое мероприятие, семинар и др.); изучать индивидуальные психологические особенности личности ребенка; провести анализ результативности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 - образовательного процесса, методической работы и др. по итогам года или по отдельному направлению; умение провести самоанализ работы с позиции требований ФГОС;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7290" y="0"/>
            <a:ext cx="732951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329510" cy="5840435"/>
          </a:xfrm>
        </p:spPr>
        <p:txBody>
          <a:bodyPr/>
          <a:lstStyle/>
          <a:p>
            <a:pPr lvl="0"/>
            <a:r>
              <a:rPr lang="ru-RU" b="1" dirty="0" smtClean="0"/>
              <a:t>Проектировочных:</a:t>
            </a:r>
            <a:r>
              <a:rPr lang="ru-RU" sz="2800" dirty="0" smtClean="0"/>
              <a:t> умение разработать сценарий проведения воспитательного мероприятия и др. в соответствии с имеющимися проблемами, возрастными особенностями, современными требованиями в области воспитания в условиях перехода и реализации  ФГОС; разработать план, программу  деятельности  на конкретный период времени в соответствии с целями и задачами воспитания и развития детей;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ttp://nenuda.ru/nuda/204/203281/203281_html_m1fe82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3336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500166" y="142852"/>
            <a:ext cx="7186634" cy="131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57166"/>
            <a:ext cx="7186634" cy="5768997"/>
          </a:xfrm>
        </p:spPr>
        <p:txBody>
          <a:bodyPr/>
          <a:lstStyle/>
          <a:p>
            <a:pPr lvl="0"/>
            <a:r>
              <a:rPr lang="ru-RU" b="1" dirty="0" smtClean="0"/>
              <a:t>Организаторских:</a:t>
            </a:r>
            <a:r>
              <a:rPr lang="ru-RU" sz="2800" dirty="0" smtClean="0"/>
              <a:t> умение применять в педагогической практике современные образовательные технологии; современные подходы к </a:t>
            </a:r>
            <a:r>
              <a:rPr lang="ru-RU" sz="2800" dirty="0" err="1" smtClean="0"/>
              <a:t>воспитательно</a:t>
            </a:r>
            <a:r>
              <a:rPr lang="ru-RU" sz="2800" dirty="0" smtClean="0"/>
              <a:t>- образовательной деятельности; умение включить детей в различные виды деятельности, соответствующие их психологическим особенностям и потребностям;</a:t>
            </a:r>
          </a:p>
          <a:p>
            <a:endParaRPr lang="ru-RU" dirty="0"/>
          </a:p>
        </p:txBody>
      </p:sp>
      <p:pic>
        <p:nvPicPr>
          <p:cNvPr id="5122" name="Picture 2" descr="http://logopsi.ucoz.com/_ph/21/132102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9705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7290" y="142852"/>
            <a:ext cx="7329510" cy="131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258072" cy="5840435"/>
          </a:xfrm>
        </p:spPr>
        <p:txBody>
          <a:bodyPr/>
          <a:lstStyle/>
          <a:p>
            <a:pPr lvl="0"/>
            <a:r>
              <a:rPr lang="ru-RU" b="1" dirty="0" smtClean="0"/>
              <a:t>Коммуникативных:</a:t>
            </a:r>
            <a:r>
              <a:rPr lang="ru-RU" dirty="0" smtClean="0"/>
              <a:t> умение строить и управлять коммуникативным взаимодействием;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b="1" dirty="0" smtClean="0"/>
              <a:t>Конструктивных:</a:t>
            </a:r>
            <a:r>
              <a:rPr lang="ru-RU" dirty="0" smtClean="0"/>
              <a:t> умение отбирать оптимальные формы, методы и приемы воспитательной работы; соблюдать принципы   (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подхода) реализации образовательного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sz="4000" b="1" dirty="0" smtClean="0"/>
              <a:t>Проблемы при переходе на ФГОС ДО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972072"/>
          </a:xfrm>
        </p:spPr>
        <p:txBody>
          <a:bodyPr/>
          <a:lstStyle/>
          <a:p>
            <a:pPr lvl="0"/>
            <a:r>
              <a:rPr lang="ru-RU" sz="2400" dirty="0" smtClean="0"/>
              <a:t>к планированию и организации образовательного процесса в соответствии с требованиями ФГОС ДО; </a:t>
            </a:r>
          </a:p>
          <a:p>
            <a:pPr lvl="0"/>
            <a:r>
              <a:rPr lang="ru-RU" sz="2400" dirty="0" smtClean="0"/>
              <a:t>синхронизации действий со всеми участниками образовательного процесса при введении ФГОС ДО;  </a:t>
            </a:r>
          </a:p>
          <a:p>
            <a:pPr lvl="0"/>
            <a:r>
              <a:rPr lang="ru-RU" sz="2400" dirty="0" smtClean="0"/>
              <a:t>к изменениям в профессиональной деятельности в соответствии с требованиями ФГОС ДО; </a:t>
            </a:r>
          </a:p>
          <a:p>
            <a:pPr lvl="0"/>
            <a:r>
              <a:rPr lang="ru-RU" sz="2400" dirty="0" smtClean="0"/>
              <a:t>к выявлению социального заказа с целью формирования комфортной развивающей образовательной среды. </a:t>
            </a:r>
          </a:p>
          <a:p>
            <a:pPr lvl="0"/>
            <a:r>
              <a:rPr lang="ru-RU" sz="2400" dirty="0" smtClean="0"/>
              <a:t>психологическая и т.д.</a:t>
            </a:r>
          </a:p>
          <a:p>
            <a:pPr lvl="0"/>
            <a:r>
              <a:rPr lang="ru-RU" sz="2400" dirty="0" smtClean="0"/>
              <a:t>профессиональная и т. д.</a:t>
            </a:r>
          </a:p>
          <a:p>
            <a:pPr lvl="0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sz="3600" b="1" dirty="0" smtClean="0"/>
              <a:t>Работа по информированию всех членов образовательного процесса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14554"/>
            <a:ext cx="7258072" cy="4286280"/>
          </a:xfrm>
        </p:spPr>
        <p:txBody>
          <a:bodyPr/>
          <a:lstStyle/>
          <a:p>
            <a:pPr lvl="0" algn="just"/>
            <a:r>
              <a:rPr lang="ru-RU" sz="2800" dirty="0" smtClean="0"/>
              <a:t>организация методической работы в ДОУ способствует успешной работе педагогического коллектива в режиме развития;  </a:t>
            </a:r>
          </a:p>
          <a:p>
            <a:pPr lvl="0" algn="just"/>
            <a:r>
              <a:rPr lang="ru-RU" sz="2800" dirty="0" smtClean="0"/>
              <a:t>созданию атмосферы заинтересованности в росте педагогического мастерства, приоритета педагогической компетентности, творческих поисков коллектива.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1143000"/>
          </a:xfrm>
        </p:spPr>
        <p:txBody>
          <a:bodyPr/>
          <a:lstStyle/>
          <a:p>
            <a:r>
              <a:rPr lang="ru-RU" sz="4000" b="1" dirty="0" smtClean="0"/>
              <a:t>Требования к внедрению </a:t>
            </a:r>
            <a:br>
              <a:rPr lang="ru-RU" sz="4000" b="1" dirty="0" smtClean="0"/>
            </a:br>
            <a:r>
              <a:rPr lang="ru-RU" sz="4000" b="1" dirty="0" smtClean="0"/>
              <a:t>ФГОС ДО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500990" cy="4786346"/>
          </a:xfrm>
        </p:spPr>
        <p:txBody>
          <a:bodyPr/>
          <a:lstStyle/>
          <a:p>
            <a:pPr lvl="0"/>
            <a:r>
              <a:rPr lang="ru-RU" dirty="0" smtClean="0"/>
              <a:t>целостность, систематичность методической деятельности в ДОУ; согласованность и координация деятельности всех педагогов, работающих по  ФГОС ДО; </a:t>
            </a:r>
          </a:p>
          <a:p>
            <a:r>
              <a:rPr lang="ru-RU" dirty="0" smtClean="0"/>
              <a:t>сохранение традиций, ранее используемых эффективных форм методической работы, а также внедрение новых; 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429552" cy="6143668"/>
          </a:xfrm>
        </p:spPr>
        <p:txBody>
          <a:bodyPr/>
          <a:lstStyle/>
          <a:p>
            <a:pPr lvl="0"/>
            <a:r>
              <a:rPr lang="ru-RU" dirty="0" smtClean="0"/>
              <a:t>учет опыта, уровня подготовленности педагога, а также определение перспектив его профессионального роста; </a:t>
            </a:r>
          </a:p>
          <a:p>
            <a:pPr lvl="0"/>
            <a:r>
              <a:rPr lang="ru-RU" dirty="0" smtClean="0"/>
              <a:t>выбор форм и методов методической работы, обеспечивающей развитие творческих способностей и предусматривающей большую самостоятельность и ответственность педагога.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архив\фото\фото\фотолето2011\SAM_2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4946134" cy="3709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G:\архив\фото\фото по семинару\S7305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14686" cy="4819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42900"/>
            <a:ext cx="8229600" cy="4175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71480"/>
            <a:ext cx="7329510" cy="5357849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latin typeface="Ariston" pitchFamily="66" charset="0"/>
              </a:rPr>
              <a:t>«Каждый человек обладает потенциалом двигаться в естественном положительном направлении.</a:t>
            </a:r>
          </a:p>
          <a:p>
            <a:pPr algn="r">
              <a:buNone/>
            </a:pPr>
            <a:r>
              <a:rPr lang="ru-RU" b="1" dirty="0" smtClean="0">
                <a:latin typeface="Ariston" pitchFamily="66" charset="0"/>
              </a:rPr>
              <a:t>Каждому педагогу присуще чувство собственной ценности,  достоинства и способность </a:t>
            </a:r>
            <a:r>
              <a:rPr lang="ru-RU" b="1" dirty="0" err="1" smtClean="0">
                <a:latin typeface="Ariston" pitchFamily="66" charset="0"/>
              </a:rPr>
              <a:t>направлят</a:t>
            </a:r>
            <a:r>
              <a:rPr lang="ru-RU" b="1" dirty="0" smtClean="0">
                <a:latin typeface="Ariston" pitchFamily="66" charset="0"/>
              </a:rPr>
              <a:t>   свою жизнь и двигаться в направлении </a:t>
            </a:r>
            <a:r>
              <a:rPr lang="ru-RU" b="1" dirty="0" err="1" smtClean="0">
                <a:latin typeface="Ariston" pitchFamily="66" charset="0"/>
              </a:rPr>
              <a:t>самоактуализации</a:t>
            </a:r>
            <a:r>
              <a:rPr lang="ru-RU" b="1" dirty="0" smtClean="0">
                <a:latin typeface="Ariston" pitchFamily="66" charset="0"/>
              </a:rPr>
              <a:t>,  личностного и профессионального рост»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В.Э.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Пахальян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32656"/>
            <a:ext cx="7139136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Методы активного обучения </a:t>
            </a:r>
            <a:r>
              <a:rPr lang="ru-RU" dirty="0"/>
              <a:t>— совокупность педагогиче­ских действий и приемов, направленных на организацию учеб­ного процесса и создающих специальными средствами условия,  мотивирующие обучающихся к самостоятельному, инициативному и творческому освоению учебного материала в процессе  познавательной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32951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        Интерактивные методы обучения  педагогов - </a:t>
            </a:r>
            <a:r>
              <a:rPr lang="ru-RU" dirty="0" smtClean="0"/>
              <a:t>это методы, позволяющие внедрить в процесс обучения эффективное общение, что предполагает вовлечение педагогов в обучение в качестве активного участника, а не слушателя или наблюдателя.</a:t>
            </a:r>
          </a:p>
          <a:p>
            <a:r>
              <a:rPr lang="ru-RU" dirty="0" smtClean="0"/>
              <a:t>«интерактивность» от латинского языка «</a:t>
            </a:r>
            <a:r>
              <a:rPr lang="ru-RU" dirty="0" err="1" smtClean="0"/>
              <a:t>interaktio</a:t>
            </a:r>
            <a:r>
              <a:rPr lang="ru-RU" dirty="0" smtClean="0"/>
              <a:t>», «</a:t>
            </a:r>
            <a:r>
              <a:rPr lang="ru-RU" dirty="0" err="1" smtClean="0"/>
              <a:t>inter</a:t>
            </a:r>
            <a:r>
              <a:rPr lang="ru-RU" dirty="0" smtClean="0"/>
              <a:t>» - «взаимный, между» и «</a:t>
            </a:r>
            <a:r>
              <a:rPr lang="ru-RU" dirty="0" err="1" smtClean="0"/>
              <a:t>aktio</a:t>
            </a:r>
            <a:r>
              <a:rPr lang="ru-RU" dirty="0" smtClean="0"/>
              <a:t>» - действие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469169"/>
              </p:ext>
            </p:extLst>
          </p:nvPr>
        </p:nvGraphicFramePr>
        <p:xfrm>
          <a:off x="928662" y="260648"/>
          <a:ext cx="7963818" cy="61936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332735"/>
                <a:gridCol w="4631083"/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Интерактивные формы и методы </a:t>
                      </a:r>
                      <a:r>
                        <a:rPr lang="ru-RU" sz="2400" dirty="0" smtClean="0">
                          <a:effectLst/>
                        </a:rPr>
                        <a:t>обучения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Традиционные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Новые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Тренинг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Аквариум 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effectLst/>
                        </a:rPr>
                        <a:t>Круглый сто</a:t>
                      </a:r>
                      <a:endParaRPr lang="ru-RU" sz="2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Судебное заседание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effectLst/>
                        </a:rPr>
                        <a:t>Педагогический ринг</a:t>
                      </a:r>
                      <a:endParaRPr lang="ru-RU" sz="2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Творческий час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Вечера вопросов и ответов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Педагогическая мастерская</a:t>
                      </a:r>
                      <a:endParaRPr lang="ru-RU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Дискуссия 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</a:rPr>
                        <a:t>Коучинг</a:t>
                      </a:r>
                      <a:r>
                        <a:rPr lang="ru-RU" sz="2200" dirty="0">
                          <a:effectLst/>
                        </a:rPr>
                        <a:t> сессия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Педагогические ситуации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Метод «Кейсов»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Деловая игра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Кружки качества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Мастер - класс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Метод «</a:t>
                      </a:r>
                      <a:r>
                        <a:rPr lang="ru-RU" sz="2200" dirty="0" err="1">
                          <a:effectLst/>
                        </a:rPr>
                        <a:t>Модерации</a:t>
                      </a:r>
                      <a:r>
                        <a:rPr lang="ru-RU" sz="2200" dirty="0">
                          <a:effectLst/>
                        </a:rPr>
                        <a:t>»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Семинар-практикум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effectLst/>
                        </a:rPr>
                        <a:t>Технология </a:t>
                      </a:r>
                      <a:r>
                        <a:rPr lang="ru-RU" sz="2200" b="0" dirty="0">
                          <a:effectLst/>
                        </a:rPr>
                        <a:t>Открытого Пространства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Метод SWOT – анализа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</a:rPr>
                        <a:t>Квик</a:t>
                      </a:r>
                      <a:r>
                        <a:rPr lang="ru-RU" sz="2200" dirty="0" smtClean="0">
                          <a:effectLst/>
                        </a:rPr>
                        <a:t> - </a:t>
                      </a:r>
                      <a:r>
                        <a:rPr lang="ru-RU" sz="2200" dirty="0">
                          <a:effectLst/>
                        </a:rPr>
                        <a:t>настройка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Метод «Мозговой штурм»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Защита инноваций 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effectLst/>
                        </a:rPr>
                        <a:t>Симпозиум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dirty="0" smtClean="0">
                          <a:effectLst/>
                        </a:rPr>
                        <a:t>Банк идей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</a:rPr>
                        <a:t>Педагогический ринг</a:t>
                      </a:r>
                      <a:endParaRPr lang="ru-RU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31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0233" y="50004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283152" cy="5937523"/>
          </a:xfrm>
        </p:spPr>
        <p:txBody>
          <a:bodyPr/>
          <a:lstStyle/>
          <a:p>
            <a:pPr algn="just"/>
            <a:r>
              <a:rPr lang="ru-RU" b="1" dirty="0"/>
              <a:t>Т</a:t>
            </a:r>
            <a:r>
              <a:rPr lang="ru-RU" b="1" dirty="0" smtClean="0"/>
              <a:t>ренинг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sz="2800" dirty="0"/>
              <a:t>слово английское – специальный, тренировочный режим. Тренировка может быть самостоятельной формой методической работы или использоваться как методический прием при проведении </a:t>
            </a:r>
            <a:r>
              <a:rPr lang="ru-RU" sz="2800" dirty="0" smtClean="0"/>
              <a:t>семинаров.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146" name="Picture 2" descr="http://www.revizekladno.cz/domain/revizekladno/files/skole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7994" r="3486"/>
          <a:stretch/>
        </p:blipFill>
        <p:spPr bwMode="auto">
          <a:xfrm>
            <a:off x="2406125" y="2852936"/>
            <a:ext cx="51416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355160" cy="5865515"/>
          </a:xfrm>
        </p:spPr>
        <p:txBody>
          <a:bodyPr/>
          <a:lstStyle/>
          <a:p>
            <a:pPr algn="just"/>
            <a:r>
              <a:rPr lang="ru-RU" dirty="0"/>
              <a:t> </a:t>
            </a:r>
            <a:r>
              <a:rPr lang="ru-RU" sz="2800" b="1" dirty="0" smtClean="0"/>
              <a:t>Педагогический </a:t>
            </a:r>
            <a:r>
              <a:rPr lang="ru-RU" sz="2800" b="1" dirty="0"/>
              <a:t>ринг</a:t>
            </a:r>
            <a:r>
              <a:rPr lang="ru-RU" sz="2800" dirty="0"/>
              <a:t> - ориентирует педагогов на изучение новейших исследований в психологии и педагогике, методической литературе, способствует выявлению различных подходов к решению педагогических проблем, совершенствует навыки логического мышления и аргументации своей позиции, учит лаконичности, четкости, точности высказываний, развивает находчивость, чувство юмора.</a:t>
            </a:r>
          </a:p>
        </p:txBody>
      </p:sp>
      <p:pic>
        <p:nvPicPr>
          <p:cNvPr id="7170" name="Picture 2" descr="http://ddu549.minsk.edu.by/ru/sm_full.aspx?guid=849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6"/>
          <a:stretch/>
        </p:blipFill>
        <p:spPr bwMode="auto">
          <a:xfrm>
            <a:off x="4644008" y="4725144"/>
            <a:ext cx="3816424" cy="1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4664"/>
            <a:ext cx="7139136" cy="5721499"/>
          </a:xfrm>
        </p:spPr>
        <p:txBody>
          <a:bodyPr/>
          <a:lstStyle/>
          <a:p>
            <a:pPr algn="just"/>
            <a:r>
              <a:rPr lang="ru-RU" sz="2800" b="1" dirty="0"/>
              <a:t>Круглый стол</a:t>
            </a:r>
            <a:r>
              <a:rPr lang="ru-RU" sz="2800" dirty="0"/>
              <a:t> - проводится с целью выработки общего мнения, позиции участников по обсуждаемой проблеме. Обычно продумывается 1-3 вопроса обсуждаемой проблемы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/>
          </a:p>
          <a:p>
            <a:pPr algn="just"/>
            <a:r>
              <a:rPr lang="ru-RU" sz="2800" b="1" dirty="0"/>
              <a:t>«Аквариум»</a:t>
            </a:r>
            <a:r>
              <a:rPr lang="ru-RU" sz="2800" dirty="0"/>
              <a:t> - форма диалога, когда педагогам предлагают обсудить проблему «перед лицом общественности». Группа выбирает вести диалог по проблеме того, кому она может доверить. </a:t>
            </a:r>
          </a:p>
        </p:txBody>
      </p:sp>
    </p:spTree>
    <p:extLst>
      <p:ext uri="{BB962C8B-B14F-4D97-AF65-F5344CB8AC3E}">
        <p14:creationId xmlns:p14="http://schemas.microsoft.com/office/powerpoint/2010/main" val="41224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632848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Обязательное условие успешной дискуссии: участники не должны знать о позициях остальных, но вести себя в соответствии с полученной ролью.</a:t>
            </a:r>
          </a:p>
          <a:p>
            <a:pPr marL="0" indent="0">
              <a:buNone/>
            </a:pPr>
            <a:r>
              <a:rPr lang="ru-RU" sz="2800" b="1" u="sng" dirty="0"/>
              <a:t>Инициатор</a:t>
            </a:r>
            <a:r>
              <a:rPr lang="ru-RU" sz="2800" u="sng" dirty="0"/>
              <a:t>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Захватывать инициативу с самого начала, отстаивать свою позицию с помощью аргументов и эмоционального напора.</a:t>
            </a:r>
          </a:p>
          <a:p>
            <a:pPr marL="0" indent="0">
              <a:buNone/>
            </a:pPr>
            <a:r>
              <a:rPr lang="ru-RU" sz="2800" b="1" u="sng" dirty="0" smtClean="0"/>
              <a:t>Спорщик</a:t>
            </a:r>
            <a:r>
              <a:rPr lang="ru-RU" sz="2800" u="sng" dirty="0" smtClean="0"/>
              <a:t>: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Встречать </a:t>
            </a:r>
            <a:r>
              <a:rPr lang="ru-RU" sz="2800" dirty="0"/>
              <a:t>в штыки любые выдвинутые предложения и защищать противоположные точки зрения; словом, придерживаться позиции </a:t>
            </a:r>
            <a:r>
              <a:rPr lang="ru-RU" sz="2800" dirty="0" err="1"/>
              <a:t>Портоса</a:t>
            </a:r>
            <a:r>
              <a:rPr lang="ru-RU" sz="2800" dirty="0"/>
              <a:t>: “Я дерусь, потому что дерусь!..”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27168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u="sng" dirty="0"/>
              <a:t>Соглашатель</a:t>
            </a:r>
            <a:r>
              <a:rPr lang="ru-RU" sz="2800" u="sng" dirty="0"/>
              <a:t>: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Выражать свое согласие с любыми точками зрения и поддерживать все высказывания говорящего</a:t>
            </a:r>
          </a:p>
          <a:p>
            <a:pPr marL="0" indent="0" algn="just">
              <a:buNone/>
            </a:pPr>
            <a:r>
              <a:rPr lang="ru-RU" sz="2800" b="1" u="sng" dirty="0"/>
              <a:t>Оригинал</a:t>
            </a:r>
            <a:r>
              <a:rPr lang="ru-RU" sz="2800" u="sng" dirty="0"/>
              <a:t>: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Не ввязываться в спор, но время от времени выдвигать какие-либо неожиданные предложения.</a:t>
            </a:r>
          </a:p>
          <a:p>
            <a:pPr marL="0" indent="0" algn="just">
              <a:buNone/>
            </a:pPr>
            <a:r>
              <a:rPr lang="ru-RU" sz="2800" b="1" u="sng" dirty="0"/>
              <a:t>Организатор</a:t>
            </a:r>
            <a:r>
              <a:rPr lang="ru-RU" sz="2800" u="sng" dirty="0"/>
              <a:t>: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Необходимо организовать дискуссию так, чтобы все участники высказались, задавать уточняющие </a:t>
            </a:r>
            <a:r>
              <a:rPr lang="ru-RU" sz="2800" dirty="0" smtClean="0"/>
              <a:t>вопросы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34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/>
              <a:t>Молчун</a:t>
            </a:r>
            <a:r>
              <a:rPr lang="ru-RU" sz="2800" u="sng" dirty="0"/>
              <a:t>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Избегать всячески прямого ответа на вопрос, никто не должен понять, какой точки зрения вы придерживаетесь</a:t>
            </a:r>
          </a:p>
          <a:p>
            <a:pPr marL="0" indent="0">
              <a:buNone/>
            </a:pPr>
            <a:r>
              <a:rPr lang="ru-RU" sz="2800" b="1" u="sng" dirty="0"/>
              <a:t>Деструктор</a:t>
            </a:r>
            <a:r>
              <a:rPr lang="ru-RU" sz="2800" u="sng" dirty="0"/>
              <a:t>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Все время нарушать плавное течение дискуссии (что-то ронять, не вовремя хихикать, громким шепотом просить соседа подвинуться…)</a:t>
            </a:r>
          </a:p>
          <a:p>
            <a:endParaRPr lang="ru-RU" sz="2800" dirty="0"/>
          </a:p>
        </p:txBody>
      </p:sp>
      <p:pic>
        <p:nvPicPr>
          <p:cNvPr id="8194" name="Picture 2" descr="http://2.bp.blogspot.com/-4KdDj1DFtBE/VLON2NzYDEI/AAAAAAAAAC4/aKZNIKvjEbs/s1600/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8501" r="6857" b="18378"/>
          <a:stretch/>
        </p:blipFill>
        <p:spPr bwMode="auto">
          <a:xfrm>
            <a:off x="5364088" y="4207559"/>
            <a:ext cx="3531614" cy="24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4624"/>
            <a:ext cx="8229600" cy="2300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427168" cy="5793507"/>
          </a:xfrm>
        </p:spPr>
        <p:txBody>
          <a:bodyPr/>
          <a:lstStyle/>
          <a:p>
            <a:r>
              <a:rPr lang="ru-RU" sz="2800" b="1" dirty="0"/>
              <a:t>«Вечера вопросов и ответов»</a:t>
            </a:r>
            <a:r>
              <a:rPr lang="ru-RU" sz="2800" dirty="0"/>
              <a:t> - за месяц до намеченного срока мероприятия педагогам предлагается подумать, какие вопросы образования, воспитания, методологии и развития  наиболее актуальны в данный период</a:t>
            </a:r>
            <a:r>
              <a:rPr lang="ru-RU" dirty="0"/>
              <a:t>. </a:t>
            </a:r>
          </a:p>
        </p:txBody>
      </p:sp>
      <p:pic>
        <p:nvPicPr>
          <p:cNvPr id="9218" name="Picture 2" descr="http://ua-znatok.com/pars_docs/refs/3/2150/2150_html_72bff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62623"/>
            <a:ext cx="3960440" cy="39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sz="2800" dirty="0" smtClean="0"/>
              <a:t>Доклад Госсовета РФ «Об образовательной политике России на современном этапе»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pPr algn="just">
              <a:buNone/>
            </a:pPr>
            <a:r>
              <a:rPr lang="ru-RU" sz="3000" dirty="0" smtClean="0">
                <a:latin typeface="Monotype Corsiva" pitchFamily="66" charset="0"/>
              </a:rPr>
              <a:t>«Развивающемуся обществу нужны современно образованные, нравственные, предприимчивые люди, которые могут самостоятельно принимать решения выбора, способны к сотрудничеству, отличаются мобильностью, динамизмом, конструктивностью, готовы к межкультурному взаимодействию, обладающие чувством ответственности за судьбу страны, за ее социально-экономическое процветание»</a:t>
            </a:r>
            <a:endParaRPr lang="ru-RU" sz="3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211144" cy="5865515"/>
          </a:xfrm>
        </p:spPr>
        <p:txBody>
          <a:bodyPr/>
          <a:lstStyle/>
          <a:p>
            <a:r>
              <a:rPr lang="ru-RU" sz="2800" b="1" dirty="0"/>
              <a:t>Дискуссия</a:t>
            </a:r>
            <a:r>
              <a:rPr lang="ru-RU" sz="2800" dirty="0"/>
              <a:t> – критический диалог, деловой спор, свободное обсуждение проблемы, мощное соединение теоретических и практических знаний.</a:t>
            </a:r>
          </a:p>
          <a:p>
            <a:r>
              <a:rPr lang="ru-RU" sz="2800" u="sng" dirty="0"/>
              <a:t>Цель дискуссии</a:t>
            </a:r>
            <a:r>
              <a:rPr lang="ru-RU" sz="2800" dirty="0"/>
              <a:t> – вовлечение слушателей в активное обсуждение проблемы; выявление противоречий между практиками и наукой; овладение навыками применения теоретических знаний для анализа действительности.</a:t>
            </a:r>
          </a:p>
          <a:p>
            <a:r>
              <a:rPr lang="ru-RU" sz="2800" dirty="0"/>
              <a:t>Форма проведения – коллективное обсуждение теоретических вопросов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09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Метод «Мозговой штурм» или «Мозговая атака» (</a:t>
            </a:r>
            <a:r>
              <a:rPr lang="ru-RU" sz="2800" b="1" dirty="0" err="1"/>
              <a:t>brainstorming</a:t>
            </a:r>
            <a:r>
              <a:rPr lang="ru-RU" sz="2800" b="1" dirty="0"/>
              <a:t>)</a:t>
            </a:r>
            <a:r>
              <a:rPr lang="ru-RU" sz="2800" dirty="0"/>
              <a:t> – процедура группового креативного мышления, точнее – это средство получения от группы лиц большого количества идей за короткий промежуток времени.</a:t>
            </a:r>
          </a:p>
          <a:p>
            <a:endParaRPr lang="ru-RU" dirty="0"/>
          </a:p>
        </p:txBody>
      </p:sp>
      <p:pic>
        <p:nvPicPr>
          <p:cNvPr id="10242" name="Picture 2" descr="http://www2.escuelascatolicas.es/pedagogico/ImagenesPedagogico/91812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494731" cy="36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283152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Метод «</a:t>
            </a:r>
            <a:r>
              <a:rPr lang="ru-RU" sz="2800" b="1" dirty="0" err="1"/>
              <a:t>Модерации</a:t>
            </a:r>
            <a:r>
              <a:rPr lang="ru-RU" sz="2800" b="1" dirty="0"/>
              <a:t>» </a:t>
            </a:r>
            <a:r>
              <a:rPr lang="ru-RU" sz="2800" dirty="0"/>
              <a:t>(</a:t>
            </a:r>
            <a:r>
              <a:rPr lang="ru-RU" sz="2800" dirty="0" err="1"/>
              <a:t>moderator</a:t>
            </a:r>
            <a:r>
              <a:rPr lang="ru-RU" sz="2800" dirty="0"/>
              <a:t> – посредник, регулятор). Этот метод позволяет «заставить» людей действовать в одной команде для разработки в кратчайшие сроки конкретных реализуемых предложений, нацеленных на решение проблемы</a:t>
            </a:r>
          </a:p>
        </p:txBody>
      </p:sp>
      <p:pic>
        <p:nvPicPr>
          <p:cNvPr id="12290" name="Picture 2" descr="http://cliparts.co/cliparts/gTe/o7r/gTeo7rr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924944"/>
            <a:ext cx="48924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355160" cy="5793507"/>
          </a:xfrm>
        </p:spPr>
        <p:txBody>
          <a:bodyPr/>
          <a:lstStyle/>
          <a:p>
            <a:pPr algn="just"/>
            <a:r>
              <a:rPr lang="ru-RU" sz="2800" b="1" dirty="0" smtClean="0"/>
              <a:t>Технология </a:t>
            </a:r>
            <a:r>
              <a:rPr lang="ru-RU" sz="2800" b="1" dirty="0"/>
              <a:t>Открытого Пространства</a:t>
            </a:r>
            <a:r>
              <a:rPr lang="ru-RU" sz="2800" dirty="0"/>
              <a:t>, </a:t>
            </a:r>
            <a:r>
              <a:rPr lang="ru-RU" sz="2800" dirty="0" smtClean="0"/>
              <a:t>активное </a:t>
            </a:r>
            <a:r>
              <a:rPr lang="ru-RU" sz="2800" dirty="0"/>
              <a:t>участие каждого, создание демократической атмосферы, равенство возможностей, открытость и сотрудничество, взаимодействие, общение, развитие и обмен идеями.</a:t>
            </a:r>
          </a:p>
          <a:p>
            <a:pPr algn="just"/>
            <a:endParaRPr lang="ru-RU" sz="2800" dirty="0"/>
          </a:p>
        </p:txBody>
      </p:sp>
      <p:pic>
        <p:nvPicPr>
          <p:cNvPr id="13314" name="Picture 2" descr="http://www.kaarepeitersen.dk/wp-content/uploads/2013/04/netv%C3%A6rksledelse-1024x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0417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sz="4000" b="1" dirty="0"/>
              <a:t>О</a:t>
            </a:r>
            <a:r>
              <a:rPr lang="ru-RU" sz="4000" b="1" dirty="0" smtClean="0"/>
              <a:t>сновные </a:t>
            </a:r>
            <a:r>
              <a:rPr lang="ru-RU" sz="4000" b="1" dirty="0"/>
              <a:t>термины и этапы организации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7355160" cy="4032448"/>
          </a:xfrm>
        </p:spPr>
        <p:txBody>
          <a:bodyPr/>
          <a:lstStyle/>
          <a:p>
            <a:pPr algn="just"/>
            <a:r>
              <a:rPr lang="ru-RU" sz="2800" b="1" dirty="0"/>
              <a:t>Тема</a:t>
            </a:r>
            <a:r>
              <a:rPr lang="ru-RU" sz="2800" dirty="0"/>
              <a:t>. Для эффективного использования ТОП формулируется привлекательная тема для педагогов, которая будет являться центральным механизмом для концентрации дискуссии и вдохновения участников педсовета. </a:t>
            </a:r>
          </a:p>
        </p:txBody>
      </p:sp>
    </p:spTree>
    <p:extLst>
      <p:ext uri="{BB962C8B-B14F-4D97-AF65-F5344CB8AC3E}">
        <p14:creationId xmlns:p14="http://schemas.microsoft.com/office/powerpoint/2010/main" val="7931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355160" cy="5865515"/>
          </a:xfrm>
        </p:spPr>
        <p:txBody>
          <a:bodyPr/>
          <a:lstStyle/>
          <a:p>
            <a:pPr lvl="0"/>
            <a:r>
              <a:rPr lang="ru-RU" sz="2800" b="1" dirty="0"/>
              <a:t>Группа</a:t>
            </a:r>
            <a:r>
              <a:rPr lang="ru-RU" sz="2800" dirty="0"/>
              <a:t>. Для методики ОП лучше всего использовать большую группу педагогов - минимум 20 человек. </a:t>
            </a:r>
            <a:endParaRPr lang="ru-RU" sz="2800" dirty="0" smtClean="0"/>
          </a:p>
          <a:p>
            <a:pPr lvl="0"/>
            <a:r>
              <a:rPr lang="ru-RU" sz="2800" b="1" dirty="0" smtClean="0"/>
              <a:t>Время. </a:t>
            </a:r>
            <a:r>
              <a:rPr lang="ru-RU" sz="2800" dirty="0" smtClean="0"/>
              <a:t>По </a:t>
            </a:r>
            <a:r>
              <a:rPr lang="ru-RU" sz="2800" dirty="0"/>
              <a:t>методике от 1 часа до 5 часов.</a:t>
            </a:r>
          </a:p>
          <a:p>
            <a:pPr lvl="0"/>
            <a:r>
              <a:rPr lang="ru-RU" sz="2800" b="1" dirty="0"/>
              <a:t>Пространство</a:t>
            </a:r>
            <a:r>
              <a:rPr lang="ru-RU" sz="2800" dirty="0"/>
              <a:t>. </a:t>
            </a:r>
            <a:r>
              <a:rPr lang="ru-RU" sz="2800" dirty="0" smtClean="0"/>
              <a:t>Использовать </a:t>
            </a:r>
            <a:r>
              <a:rPr lang="ru-RU" sz="2800" dirty="0"/>
              <a:t>большую комнату с небольшими уголками для работы малых групп. Используются стулья, которые можно двигать, маленькие столики, тумбы, вокруг которых могут объединяться рабочие группы.</a:t>
            </a:r>
          </a:p>
          <a:p>
            <a:pPr lvl="0"/>
            <a:r>
              <a:rPr lang="ru-RU" sz="2800" b="1" dirty="0"/>
              <a:t>Исходная расстановка </a:t>
            </a:r>
            <a:r>
              <a:rPr lang="ru-RU" sz="2800" dirty="0" smtClean="0"/>
              <a:t>–в </a:t>
            </a:r>
            <a:r>
              <a:rPr lang="ru-RU" sz="2800" dirty="0"/>
              <a:t>полукруг стулья, большая белая стена в </a:t>
            </a:r>
            <a:r>
              <a:rPr lang="ru-RU" sz="2800" dirty="0" smtClean="0"/>
              <a:t>комнате, </a:t>
            </a:r>
            <a:r>
              <a:rPr lang="ru-RU" sz="2800" dirty="0"/>
              <a:t>чтобы можно было прикреплять бумагу с клейкой лентой. Центр круга должен быть пустым.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35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/>
              <a:t>этапы «</a:t>
            </a:r>
            <a:r>
              <a:rPr lang="ru-RU" b="1" dirty="0" err="1"/>
              <a:t>Модерации</a:t>
            </a:r>
            <a:r>
              <a:rPr lang="ru-RU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7211144" cy="5073427"/>
          </a:xfrm>
        </p:spPr>
        <p:txBody>
          <a:bodyPr/>
          <a:lstStyle/>
          <a:p>
            <a:pPr lvl="0"/>
            <a:r>
              <a:rPr lang="ru-RU" sz="2800" dirty="0"/>
              <a:t>Первый этап - опрос педагогов. </a:t>
            </a:r>
            <a:endParaRPr lang="ru-RU" sz="2800" dirty="0" smtClean="0"/>
          </a:p>
          <a:p>
            <a:r>
              <a:rPr lang="ru-RU" sz="2800" dirty="0"/>
              <a:t>Второй этап </a:t>
            </a:r>
            <a:r>
              <a:rPr lang="ru-RU" sz="2800" dirty="0" smtClean="0"/>
              <a:t>– поиск самого </a:t>
            </a:r>
            <a:r>
              <a:rPr lang="ru-RU" sz="2800" dirty="0"/>
              <a:t>актуального для педагогов вопроса, на который бы они хотели получить ответ на педагогическом совете. </a:t>
            </a:r>
            <a:endParaRPr lang="ru-RU" sz="2800" dirty="0" smtClean="0"/>
          </a:p>
          <a:p>
            <a:r>
              <a:rPr lang="ru-RU" sz="2800" dirty="0" smtClean="0"/>
              <a:t>Третий этап - выбор.</a:t>
            </a:r>
          </a:p>
          <a:p>
            <a:r>
              <a:rPr lang="ru-RU" sz="2800" dirty="0" smtClean="0"/>
              <a:t>Четвертый этап - проработка.</a:t>
            </a:r>
          </a:p>
          <a:p>
            <a:r>
              <a:rPr lang="ru-RU" sz="2800" dirty="0" smtClean="0"/>
              <a:t>Пятый этап - мероприятия – как заказ на работу.</a:t>
            </a:r>
          </a:p>
          <a:p>
            <a:r>
              <a:rPr lang="ru-RU" sz="2800" dirty="0" smtClean="0"/>
              <a:t>Шестой этап - заключение. </a:t>
            </a:r>
          </a:p>
          <a:p>
            <a:pPr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590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355160" cy="5793507"/>
          </a:xfrm>
        </p:spPr>
        <p:txBody>
          <a:bodyPr/>
          <a:lstStyle/>
          <a:p>
            <a:r>
              <a:rPr lang="ru-RU" sz="2800" b="1" dirty="0"/>
              <a:t>Метод «Кейсов» (</a:t>
            </a:r>
            <a:r>
              <a:rPr lang="ru-RU" sz="2800" b="1" dirty="0" err="1"/>
              <a:t>Casestudy</a:t>
            </a:r>
            <a:r>
              <a:rPr lang="ru-RU" sz="2800" b="1" dirty="0"/>
              <a:t>)</a:t>
            </a:r>
            <a:r>
              <a:rPr lang="ru-RU" sz="2800" dirty="0"/>
              <a:t> – неигровой метод анализа и решения ситуаций, где педагоги участвуют в непосредственном обсуждении деловых ситуаций и задач, взятых из реальной практики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Делятся на ситуации</a:t>
            </a:r>
            <a:r>
              <a:rPr lang="ru-RU" sz="2800" dirty="0" smtClean="0"/>
              <a:t>:</a:t>
            </a:r>
          </a:p>
          <a:p>
            <a:pPr lvl="0"/>
            <a:r>
              <a:rPr lang="ru-RU" sz="2800" dirty="0"/>
              <a:t>ситуации – иллюстрации;</a:t>
            </a:r>
          </a:p>
          <a:p>
            <a:pPr lvl="0"/>
            <a:r>
              <a:rPr lang="ru-RU" sz="2800" dirty="0"/>
              <a:t>ситуации – упражнения;</a:t>
            </a:r>
          </a:p>
          <a:p>
            <a:pPr lvl="0"/>
            <a:r>
              <a:rPr lang="ru-RU" sz="2800" dirty="0"/>
              <a:t>ситуации – оценки;</a:t>
            </a:r>
          </a:p>
          <a:p>
            <a:pPr lvl="0"/>
            <a:r>
              <a:rPr lang="ru-RU" sz="2800" dirty="0"/>
              <a:t>ситуации – проблемы.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nenuda.ru/nuda/204/203281/203281_html_m1fe82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3278730" cy="29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6"/>
            <a:ext cx="7355160" cy="5433467"/>
          </a:xfrm>
        </p:spPr>
        <p:txBody>
          <a:bodyPr/>
          <a:lstStyle/>
          <a:p>
            <a:r>
              <a:rPr lang="ru-RU" sz="2800" b="1" dirty="0"/>
              <a:t>Симпозиум</a:t>
            </a:r>
            <a:r>
              <a:rPr lang="ru-RU" sz="2800" dirty="0"/>
              <a:t> - обсуждение, в ходе которого участники выступают с сообщениями, представляющими их точки зрения, после чего отвечают на вопросы аудитории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      </a:t>
            </a:r>
            <a:r>
              <a:rPr lang="ru-RU" sz="2800" b="1" dirty="0"/>
              <a:t>Дебаты</a:t>
            </a:r>
            <a:r>
              <a:rPr lang="ru-RU" sz="2800" dirty="0"/>
              <a:t> - обсуждение, построенное на основе заранее оговоренных выступлений представителей двух противостоящих групп.</a:t>
            </a:r>
          </a:p>
          <a:p>
            <a:endParaRPr lang="ru-RU" dirty="0"/>
          </a:p>
        </p:txBody>
      </p:sp>
      <p:pic>
        <p:nvPicPr>
          <p:cNvPr id="14338" name="Picture 2" descr="http://www.shivkrupaindustries.com/images/feedback_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7" b="13014"/>
          <a:stretch/>
        </p:blipFill>
        <p:spPr bwMode="auto">
          <a:xfrm>
            <a:off x="2555775" y="4437112"/>
            <a:ext cx="4352925" cy="21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283152" cy="5793507"/>
          </a:xfrm>
        </p:spPr>
        <p:txBody>
          <a:bodyPr/>
          <a:lstStyle/>
          <a:p>
            <a:pPr algn="just"/>
            <a:r>
              <a:rPr lang="ru-RU" sz="2800" b="1" dirty="0"/>
              <a:t>Диспут</a:t>
            </a:r>
            <a:r>
              <a:rPr lang="ru-RU" sz="2800" dirty="0"/>
              <a:t> (от лат. </a:t>
            </a:r>
            <a:r>
              <a:rPr lang="ru-RU" sz="2800" dirty="0" err="1"/>
              <a:t>disputable</a:t>
            </a:r>
            <a:r>
              <a:rPr lang="ru-RU" sz="2800" dirty="0"/>
              <a:t> – рассуждать, спорить) предполагает спор, столкновение различных, иногда противоположных точек зрения. Он требует от сторон убежденности, ясного и </a:t>
            </a:r>
            <a:r>
              <a:rPr lang="ru-RU" sz="2800" dirty="0" err="1"/>
              <a:t>опре</a:t>
            </a:r>
            <a:r>
              <a:rPr lang="ru-RU" sz="2800" dirty="0"/>
              <a:t>-деленного взгляда на предмет спора, умения отстаивать свои доводы. </a:t>
            </a:r>
          </a:p>
        </p:txBody>
      </p:sp>
      <p:pic>
        <p:nvPicPr>
          <p:cNvPr id="16386" name="Picture 2" descr="http://poluchisovet.ru/files/00000/12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4389"/>
            <a:ext cx="5411577" cy="31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28728" y="-214338"/>
            <a:ext cx="7258072" cy="488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258072" cy="621510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Педагогическая компетентность </a:t>
            </a:r>
            <a:r>
              <a:rPr lang="ru-RU" sz="2800" dirty="0" smtClean="0"/>
              <a:t>- оценочная категория, характеризующая педагога как субъекта воспитательной деятельности в системе образования, предполагающая наличие профессиональных (объективно необходимые) психологических и педагогических знаний; </a:t>
            </a:r>
          </a:p>
          <a:p>
            <a:r>
              <a:rPr lang="ru-RU" sz="2800" dirty="0" smtClean="0"/>
              <a:t>профессиональных (объективно необходимые) педагогических умений; </a:t>
            </a:r>
          </a:p>
          <a:p>
            <a:r>
              <a:rPr lang="ru-RU" sz="2800" dirty="0" smtClean="0"/>
              <a:t>профессиональных психологических позиций и  установок педагога, требуемых от него профессией.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39553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Законы </a:t>
            </a:r>
            <a:r>
              <a:rPr lang="ru-RU" b="1" dirty="0"/>
              <a:t>диспута</a:t>
            </a:r>
          </a:p>
          <a:p>
            <a:pPr lvl="0"/>
            <a:r>
              <a:rPr lang="ru-RU" sz="2400" dirty="0"/>
              <a:t>Диспут – свободный обмен мнениями. </a:t>
            </a:r>
          </a:p>
          <a:p>
            <a:pPr lvl="0"/>
            <a:r>
              <a:rPr lang="ru-RU" sz="2400" dirty="0"/>
              <a:t>На диспуте все активны. В споре все равны. </a:t>
            </a:r>
          </a:p>
          <a:p>
            <a:pPr lvl="0"/>
            <a:r>
              <a:rPr lang="ru-RU" sz="2400" dirty="0"/>
              <a:t>Каждый выступает и критикует любое положение, </a:t>
            </a:r>
            <a:br>
              <a:rPr lang="ru-RU" sz="2400" dirty="0"/>
            </a:br>
            <a:r>
              <a:rPr lang="ru-RU" sz="2400" dirty="0"/>
              <a:t>с которым не согласен. </a:t>
            </a:r>
          </a:p>
          <a:p>
            <a:pPr lvl="0"/>
            <a:r>
              <a:rPr lang="ru-RU" sz="2400" dirty="0"/>
              <a:t>Говори, что думаешь, и думай, что говоришь. </a:t>
            </a:r>
          </a:p>
          <a:p>
            <a:pPr lvl="0"/>
            <a:r>
              <a:rPr lang="ru-RU" sz="2400" dirty="0"/>
              <a:t>Главное в диспуте – факты, логика, умение доказывать. Мимика, жесты, восклицания в качестве аргументов не принимаются. </a:t>
            </a:r>
          </a:p>
          <a:p>
            <a:pPr lvl="0"/>
            <a:r>
              <a:rPr lang="ru-RU" sz="2400" dirty="0"/>
              <a:t>Острое, меткое слово приветствуется. </a:t>
            </a:r>
          </a:p>
          <a:p>
            <a:pPr lvl="0"/>
            <a:r>
              <a:rPr lang="ru-RU" sz="2400" dirty="0"/>
              <a:t>Перешептывание на месте, неуместные шутки запрещаются.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12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8229600" cy="5604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7400948" cy="584043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Защита инноваций</a:t>
            </a: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Каждой группе участников дается задание - предварительно подготовиться (познакомиться с опытом) и в лаконичной форме (10-15 мин.) изложить идеи и особенности педагогической инновации, ознакомиться с конкретным опытом использования педагогической технологии. </a:t>
            </a:r>
          </a:p>
          <a:p>
            <a:pPr>
              <a:buNone/>
            </a:pPr>
            <a:r>
              <a:rPr lang="ru-RU" sz="2400" b="1" dirty="0" smtClean="0"/>
              <a:t>Группа выбирает исполнителей следующих ролей:</a:t>
            </a:r>
          </a:p>
          <a:p>
            <a:r>
              <a:rPr lang="ru-RU" sz="2400" dirty="0" smtClean="0"/>
              <a:t>- автор-новатор - носитель передовых идей, спикер группы;</a:t>
            </a:r>
          </a:p>
          <a:p>
            <a:r>
              <a:rPr lang="ru-RU" sz="2400" dirty="0" smtClean="0"/>
              <a:t>- оптимисты - защитники идеи, ее пропагандисты;</a:t>
            </a:r>
          </a:p>
          <a:p>
            <a:r>
              <a:rPr lang="ru-RU" sz="2400" dirty="0" smtClean="0"/>
              <a:t>- пессимисты-консерваторы и скептики - противники идей;</a:t>
            </a:r>
          </a:p>
          <a:p>
            <a:r>
              <a:rPr lang="ru-RU" sz="2400" dirty="0" smtClean="0"/>
              <a:t>- реалисты-аналитики, способные взвесить все &lt;за&gt; и &lt;против&gt;, и сделать необходимые выводы.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/>
          <a:lstStyle/>
          <a:p>
            <a:pPr algn="just"/>
            <a:r>
              <a:rPr lang="ru-RU" sz="2800" b="1" dirty="0"/>
              <a:t>«Судебное заседание»</a:t>
            </a:r>
            <a:r>
              <a:rPr lang="ru-RU" sz="2800" dirty="0"/>
              <a:t> - обсуждение, имитирующее судебное разбирательство (слушание дела). «Слушается дело о нарушении педагогической этики». Старший воспитатель выступает в роли обвинителя, заведующая – судья, один из педагогов защитник, воспитатели – свидетели. Свидетели сообщают о фактах нарушений, каждый факт обсуждается.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http://www.felesteen.ps/nd/images/uploads/122013/13877078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b="6659"/>
          <a:stretch/>
        </p:blipFill>
        <p:spPr bwMode="auto">
          <a:xfrm>
            <a:off x="4860032" y="4365104"/>
            <a:ext cx="4053136" cy="22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Методический мост.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Является разновидностью дискуссии. К проведению этой формы методической работы привлекаются педагоги разных образовательных учреждений района, города, руководители МО, родители. 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b="1" u="sng" dirty="0"/>
              <a:t>Целью</a:t>
            </a:r>
            <a:r>
              <a:rPr lang="ru-RU" sz="2800" dirty="0"/>
              <a:t> методического моста является обмен передовым педагогическим опытом, распространение инновационных технологий обучения и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5721499"/>
          </a:xfrm>
        </p:spPr>
        <p:txBody>
          <a:bodyPr/>
          <a:lstStyle/>
          <a:p>
            <a:pPr algn="just"/>
            <a:r>
              <a:rPr lang="ru-RU" sz="2800" b="1" dirty="0"/>
              <a:t>Решение педагогических задач.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u="sng" dirty="0"/>
              <a:t>Цель</a:t>
            </a:r>
            <a:r>
              <a:rPr lang="ru-RU" sz="2800" dirty="0"/>
              <a:t> – познакомиться с особенностями педагогического процесса, его логикой, характером деятельности педагога и ребенка, системой их взаимоотношений. Выполнение таких заданий может научиться выделять из многообразия явлений существенное, главное.</a:t>
            </a:r>
          </a:p>
          <a:p>
            <a:endParaRPr lang="ru-RU" dirty="0"/>
          </a:p>
        </p:txBody>
      </p:sp>
      <p:pic>
        <p:nvPicPr>
          <p:cNvPr id="18434" name="Picture 2" descr="http://chillreport.com/wp-content/uploads/2011/01/Company.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68" y="3573016"/>
            <a:ext cx="50482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355160" cy="5793507"/>
          </a:xfrm>
        </p:spPr>
        <p:txBody>
          <a:bodyPr/>
          <a:lstStyle/>
          <a:p>
            <a:pPr algn="just"/>
            <a:r>
              <a:rPr lang="ru-RU" sz="2800" b="1" dirty="0"/>
              <a:t>Педагогические ситуации, экспромт</a:t>
            </a:r>
            <a:r>
              <a:rPr lang="ru-RU" sz="2800" dirty="0"/>
              <a:t> - метод   активизации педагогического познания в процессе повседневного общения, взаимосвязи с детьми, родителями, коллегами. Например, ребенок сообщает педагогу, что мама и папа разошлись, и у него теперь будет новый папа. Какой может быть реакция педагога.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://inprofy.ru/wp-content/uploads/2013/04/People-Team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4487290" cy="33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355160" cy="5793507"/>
          </a:xfrm>
        </p:spPr>
        <p:txBody>
          <a:bodyPr/>
          <a:lstStyle/>
          <a:p>
            <a:pPr algn="just"/>
            <a:r>
              <a:rPr lang="ru-RU" b="1" dirty="0"/>
              <a:t>Методический фестиваль.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- обмен </a:t>
            </a:r>
            <a:r>
              <a:rPr lang="ru-RU" dirty="0"/>
              <a:t>опытом работы, внедрение новых педагогических идей и методических находок.</a:t>
            </a:r>
          </a:p>
        </p:txBody>
      </p:sp>
      <p:pic>
        <p:nvPicPr>
          <p:cNvPr id="20482" name="Picture 2" descr="http://www.morganmckinley.com.hk/sites/morganmckinley.com.hk/files/styles/large/public/success.jpg?itok=wmsNRC3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6583740" cy="34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590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355160" cy="5865515"/>
          </a:xfrm>
        </p:spPr>
        <p:txBody>
          <a:bodyPr/>
          <a:lstStyle/>
          <a:p>
            <a:r>
              <a:rPr lang="ru-RU" b="1" dirty="0"/>
              <a:t>Методические посиделки.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Цель </a:t>
            </a:r>
            <a:r>
              <a:rPr lang="ru-RU" dirty="0"/>
              <a:t>– формирование правильной точки зрения по определенной педагогической проблеме, создание благоприятного психологического климата в данной группе педагогов.</a:t>
            </a:r>
          </a:p>
          <a:p>
            <a:endParaRPr lang="ru-RU" dirty="0"/>
          </a:p>
        </p:txBody>
      </p:sp>
      <p:pic>
        <p:nvPicPr>
          <p:cNvPr id="21506" name="Picture 2" descr="http://cmena.ru/wp-content/uploads/2015/05/get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3070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355160" cy="5721499"/>
          </a:xfrm>
        </p:spPr>
        <p:txBody>
          <a:bodyPr/>
          <a:lstStyle/>
          <a:p>
            <a:r>
              <a:rPr lang="ru-RU" b="1" dirty="0"/>
              <a:t>Методический диалог.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Цель –</a:t>
            </a:r>
            <a:r>
              <a:rPr lang="ru-RU" dirty="0"/>
              <a:t> обсуждение определенной темы, выработка плана совместных действий.</a:t>
            </a:r>
          </a:p>
          <a:p>
            <a:pPr marL="0" indent="0">
              <a:buNone/>
            </a:pPr>
            <a:r>
              <a:rPr lang="ru-RU" dirty="0"/>
              <a:t>Форма проведения – круглый стол.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2530" name="Picture 2" descr="http://baq.kz/foto/6d282d94f3e0fdda13d50722d8f44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0136"/>
            <a:ext cx="6037799" cy="37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27168" cy="5865515"/>
          </a:xfrm>
        </p:spPr>
        <p:txBody>
          <a:bodyPr/>
          <a:lstStyle/>
          <a:p>
            <a:r>
              <a:rPr lang="ru-RU" sz="2800" b="1" dirty="0"/>
              <a:t>Банк идей</a:t>
            </a:r>
            <a:r>
              <a:rPr lang="ru-RU" sz="2800" dirty="0"/>
              <a:t> -  это    рациональный    способ    коллективного    решения проблем, не поддающихся решению традиционными способами на данном этапе ДОУ.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/>
              <a:t>Я</a:t>
            </a:r>
            <a:r>
              <a:rPr lang="ru-RU" sz="2800" b="1" dirty="0" smtClean="0"/>
              <a:t>рмарки </a:t>
            </a:r>
            <a:r>
              <a:rPr lang="ru-RU" sz="2800" b="1" dirty="0"/>
              <a:t>педагогических идей, </a:t>
            </a:r>
            <a:r>
              <a:rPr lang="ru-RU" sz="2800" b="1" dirty="0" smtClean="0"/>
              <a:t>аукцион-</a:t>
            </a:r>
            <a:r>
              <a:rPr lang="ru-RU" sz="2800" dirty="0"/>
              <a:t>заметный профессионально-личностный рост воспитателей. Благодаря этой форме работы с педагогами создаются условия для публичного представления лучших образцов их профессиональной деятельности, появления новых идей, установления и расширения деловых и творческих контактов с коллегами</a:t>
            </a:r>
          </a:p>
        </p:txBody>
      </p:sp>
    </p:spTree>
    <p:extLst>
      <p:ext uri="{BB962C8B-B14F-4D97-AF65-F5344CB8AC3E}">
        <p14:creationId xmlns:p14="http://schemas.microsoft.com/office/powerpoint/2010/main" val="14374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32951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“Компетенция” </a:t>
            </a:r>
            <a:r>
              <a:rPr lang="ru-RU" dirty="0" smtClean="0"/>
              <a:t>– совокупность взаимосвязанных качеств личности (знаний, умений, навыков, способов деятельности), которая позволяет ставить и достигать цели.</a:t>
            </a:r>
          </a:p>
          <a:p>
            <a:pPr>
              <a:buNone/>
            </a:pPr>
            <a:r>
              <a:rPr lang="ru-RU" b="1" i="1" dirty="0" smtClean="0"/>
              <a:t>“Компетентность”</a:t>
            </a:r>
            <a:r>
              <a:rPr lang="ru-RU" dirty="0" smtClean="0"/>
              <a:t> – интегральное качество личности, проявляющееся в общей способности и готовности к деятельности, основанной на знаниях и опыте.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Администратор\Рабочий стол\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214950"/>
            <a:ext cx="7399337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99392"/>
            <a:ext cx="8229600" cy="3740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6"/>
            <a:ext cx="7355160" cy="5433467"/>
          </a:xfrm>
        </p:spPr>
        <p:txBody>
          <a:bodyPr/>
          <a:lstStyle/>
          <a:p>
            <a:pPr algn="just"/>
            <a:r>
              <a:rPr lang="ru-RU" sz="2800" b="1" dirty="0"/>
              <a:t>Мастер – </a:t>
            </a:r>
            <a:r>
              <a:rPr lang="ru-RU" sz="2800" b="1" dirty="0" smtClean="0"/>
              <a:t>класс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/>
              <a:t>знакомство с педагогическим опытом, системой работы, авторскими находками и всем тем, что помогло педагогу достичь  наилучших  результатов.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b="1" dirty="0"/>
              <a:t>Творческий     час</a:t>
            </a:r>
            <a:r>
              <a:rPr lang="ru-RU" sz="2800" dirty="0"/>
              <a:t> - работа     небольшими коллективами, где разрабатываются методические рекомендации, модели </a:t>
            </a:r>
            <a:r>
              <a:rPr lang="ru-RU" sz="2800" dirty="0" smtClean="0"/>
              <a:t>анализа, </a:t>
            </a:r>
            <a:r>
              <a:rPr lang="ru-RU" sz="2800" dirty="0"/>
              <a:t>план - схемы поиска «клада», внедряются новые нетрадиционные </a:t>
            </a:r>
            <a:r>
              <a:rPr lang="ru-RU" sz="2800" dirty="0" smtClean="0"/>
              <a:t>техники.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37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427168" cy="5721499"/>
          </a:xfrm>
        </p:spPr>
        <p:txBody>
          <a:bodyPr/>
          <a:lstStyle/>
          <a:p>
            <a:r>
              <a:rPr lang="ru-RU" sz="2800" b="1" dirty="0"/>
              <a:t>Кружки качества</a:t>
            </a:r>
            <a:r>
              <a:rPr lang="ru-RU" sz="2800" dirty="0"/>
              <a:t> организуются по инициативе администрации, с учетом делегирования полномочий. Ведущий метод - «мозговая атака» или «мозговой штурм».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/>
              <a:t>Педагогическое «ателье» или педагогическая </a:t>
            </a:r>
            <a:r>
              <a:rPr lang="ru-RU" sz="2800" b="1" dirty="0" smtClean="0"/>
              <a:t>мастерская- </a:t>
            </a:r>
            <a:r>
              <a:rPr lang="ru-RU" sz="2800" dirty="0" smtClean="0"/>
              <a:t>педагог-мастер </a:t>
            </a:r>
            <a:r>
              <a:rPr lang="ru-RU" sz="2800" dirty="0"/>
              <a:t>знакомит членов педагогического коллектива с основными идеями своей </a:t>
            </a:r>
            <a:r>
              <a:rPr lang="ru-RU" sz="2800" dirty="0" err="1"/>
              <a:t>воспитательно</a:t>
            </a:r>
            <a:r>
              <a:rPr lang="ru-RU" sz="2800" dirty="0"/>
              <a:t>-образовательной системы и практическими рекомендациями  по ее реализации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8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4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27168" cy="5865515"/>
          </a:xfrm>
        </p:spPr>
        <p:txBody>
          <a:bodyPr/>
          <a:lstStyle/>
          <a:p>
            <a:pPr algn="just"/>
            <a:r>
              <a:rPr lang="ru-RU" sz="2800" b="1" dirty="0"/>
              <a:t>«</a:t>
            </a:r>
            <a:r>
              <a:rPr lang="ru-RU" sz="2800" b="1" dirty="0" err="1"/>
              <a:t>Коучинг</a:t>
            </a:r>
            <a:r>
              <a:rPr lang="ru-RU" sz="2800" b="1" dirty="0"/>
              <a:t>–сессия» или «</a:t>
            </a:r>
            <a:r>
              <a:rPr lang="ru-RU" sz="2800" b="1" dirty="0" err="1"/>
              <a:t>коуч-сессия</a:t>
            </a:r>
            <a:r>
              <a:rPr lang="ru-RU" sz="2800" b="1" dirty="0"/>
              <a:t>»</a:t>
            </a:r>
            <a:r>
              <a:rPr lang="ru-RU" sz="2800" dirty="0"/>
              <a:t> - </a:t>
            </a:r>
            <a:r>
              <a:rPr lang="ru-RU" sz="2400" dirty="0" smtClean="0"/>
              <a:t>это периодическая (обычно 1-2 раза в неделю, длится обычно от 30 до 90 мин) и особым образом структурированная беседа </a:t>
            </a:r>
            <a:r>
              <a:rPr lang="ru-RU" sz="2400" dirty="0" err="1" smtClean="0"/>
              <a:t>Коуча</a:t>
            </a:r>
            <a:r>
              <a:rPr lang="ru-RU" sz="2400" dirty="0" smtClean="0"/>
              <a:t> (старшего воспитателя, например) с Клиентом (воспитателем, педагогом), задача которой состоит в продвижении к поставленной цели Клиента (аттестация).. </a:t>
            </a:r>
          </a:p>
          <a:p>
            <a:pPr marL="0" indent="0">
              <a:buNone/>
            </a:pPr>
            <a:r>
              <a:rPr lang="ru-RU" sz="2800" b="1" dirty="0" smtClean="0"/>
              <a:t>Основные </a:t>
            </a:r>
            <a:r>
              <a:rPr lang="ru-RU" sz="2800" b="1" dirty="0"/>
              <a:t>характеристики </a:t>
            </a:r>
            <a:r>
              <a:rPr lang="ru-RU" sz="2800" b="1" dirty="0" err="1"/>
              <a:t>коуч</a:t>
            </a:r>
            <a:r>
              <a:rPr lang="ru-RU" sz="2800" b="1" dirty="0"/>
              <a:t>-сессии</a:t>
            </a:r>
            <a:r>
              <a:rPr lang="ru-RU" sz="2800" b="1" dirty="0" smtClean="0"/>
              <a:t>:</a:t>
            </a:r>
          </a:p>
          <a:p>
            <a:r>
              <a:rPr lang="ru-RU" sz="2400" dirty="0"/>
              <a:t>периодичность </a:t>
            </a:r>
            <a:endParaRPr lang="ru-RU" sz="2400" dirty="0" smtClean="0"/>
          </a:p>
          <a:p>
            <a:r>
              <a:rPr lang="ru-RU" sz="2400" dirty="0"/>
              <a:t>самостоятельная работа </a:t>
            </a:r>
            <a:r>
              <a:rPr lang="ru-RU" sz="2400" dirty="0" smtClean="0"/>
              <a:t>Клиента</a:t>
            </a:r>
          </a:p>
          <a:p>
            <a:r>
              <a:rPr lang="ru-RU" sz="2400" dirty="0"/>
              <a:t>структурированность </a:t>
            </a:r>
            <a:endParaRPr lang="ru-RU" sz="2400" dirty="0" smtClean="0"/>
          </a:p>
          <a:p>
            <a:r>
              <a:rPr lang="ru-RU" sz="2400" dirty="0" smtClean="0"/>
              <a:t>итог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http://www.nosoco.com/wp-content/uploads/2014/12/seminar-event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t="18441" r="406" b="35567"/>
          <a:stretch/>
        </p:blipFill>
        <p:spPr bwMode="auto">
          <a:xfrm>
            <a:off x="3714744" y="4980823"/>
            <a:ext cx="5141224" cy="16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Этапы «</a:t>
            </a:r>
            <a:r>
              <a:rPr lang="ru-RU" b="1" dirty="0" err="1" smtClean="0"/>
              <a:t>Коуч-сессия</a:t>
            </a:r>
            <a:r>
              <a:rPr lang="ru-RU" b="1" dirty="0" smtClean="0"/>
              <a:t>»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357288" y="928670"/>
          <a:ext cx="7500992" cy="57988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70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Этап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indent="279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Действия </a:t>
                      </a:r>
                      <a:r>
                        <a:rPr lang="ru-RU" sz="2000" dirty="0" err="1"/>
                        <a:t>Коуча</a:t>
                      </a:r>
                      <a:r>
                        <a:rPr lang="ru-RU" sz="2000" dirty="0"/>
                        <a:t> (старшего воспитателя)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indent="82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Действия Клиента (воспитателя)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Возможные вопросы </a:t>
                      </a:r>
                      <a:r>
                        <a:rPr lang="ru-RU" sz="2000" dirty="0" err="1"/>
                        <a:t>Коуча</a:t>
                      </a:r>
                      <a:r>
                        <a:rPr lang="ru-RU" sz="2000" dirty="0"/>
                        <a:t> (старшего воспитателя)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06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1. постановка задач и целей, расстановка приоритетов на эту </a:t>
                      </a:r>
                      <a:r>
                        <a:rPr lang="ru-RU" sz="2400" dirty="0" err="1"/>
                        <a:t>коуч-сессию</a:t>
                      </a:r>
                      <a:r>
                        <a:rPr lang="ru-RU" sz="2400" dirty="0"/>
                        <a:t>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Вместе с Клиентом уточняет и детализирует задачи на </a:t>
                      </a:r>
                      <a:r>
                        <a:rPr lang="ru-RU" sz="2400" dirty="0" smtClean="0"/>
                        <a:t>данную </a:t>
                      </a:r>
                      <a:r>
                        <a:rPr lang="ru-RU" sz="2400" dirty="0" err="1" smtClean="0"/>
                        <a:t>коуч-сессию</a:t>
                      </a:r>
                      <a:endParaRPr lang="ru-RU" sz="2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Клиент определяет тему каждой </a:t>
                      </a:r>
                      <a:r>
                        <a:rPr lang="ru-RU" sz="2400" dirty="0" err="1"/>
                        <a:t>коуч-сессии</a:t>
                      </a:r>
                      <a:r>
                        <a:rPr lang="ru-RU" sz="2400" dirty="0"/>
                        <a:t>, формулирует свою задачу на эту сессию и ожидаемые результаты.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- Что Вы хотите достичь?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- Что для Вас идеальный результат?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- Для чего Вам нужно достижение этой цели?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88" y="357166"/>
          <a:ext cx="7572432" cy="64046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71638"/>
                <a:gridCol w="1571636"/>
                <a:gridCol w="2536050"/>
                <a:gridCol w="1893108"/>
              </a:tblGrid>
              <a:tr h="6215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2. анализ реальности (текущей ситуации): существующие ресурсы, ограничения, возможности; изучение внутренних и внешних препятствий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Путем задавания вопросов и активного слушания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Коуч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пытается понять сложившуюся ситуацию. Потом идет обратная связь, чтобы убедиться, правильно ли понял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Коуч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Описывая вслух сложившуюся ситуацию и обращая внимания на какие-то моменты, уточняемые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Коучем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(для понимания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Коучем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всей ситуации) Клиент анализирует также и свое отношение к сложившейся ситуации, внутренние и внешние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репятствия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   Как выглядит ситуация на данный момент?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   В чем состоит текущая ситуация, если её представить более детально?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Кто знает о вашем желании что-то сделать в изучаемом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направлении?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8229600" cy="56041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89" y="214290"/>
          <a:ext cx="7643868" cy="63579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10967"/>
                <a:gridCol w="324093"/>
                <a:gridCol w="298008"/>
                <a:gridCol w="5110800"/>
              </a:tblGrid>
              <a:tr h="6357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3. поиск решения: рассмотрение вариантов, выбор варианта достижения задачи и цели;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  Что Вы можете сделать, чтобы достичь цели?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Какими способами Вы можете достичь цели?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Что еще можно было бы сделать?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Что вы могли бы сделать, если бы имели больший бюджет, больше времени или больше полномочий (были начальником)?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  Какая из возможностей даст лучший результат?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   Какое из рассматриваемых решений Вам больше всего нравится? Принесет вам наибольшее удовлетворение?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   Какую возможность или возможности Вы выбираете для реализации?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288" y="285728"/>
          <a:ext cx="7329512" cy="62865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32378"/>
                <a:gridCol w="167888"/>
                <a:gridCol w="142876"/>
                <a:gridCol w="5186370"/>
              </a:tblGrid>
              <a:tr h="6286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4. составление пошагового плана достижения цели;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 Каким будет ваш первый шаг для достижения цели?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 Что вы собираетесь делать?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 С чего бы вы хотели начать?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 Какие будут следующие шаги?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  В какой степени выбранные варианты обеспечат достижение поставленных целей?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   Каковы ваши критерии и способы измерения успеха?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   Когда точно вы намереваетесь начинать и заканчивать каждое действие?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85728"/>
          <a:ext cx="8143932" cy="62151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96104"/>
                <a:gridCol w="2530435"/>
                <a:gridCol w="1745128"/>
                <a:gridCol w="2472265"/>
              </a:tblGrid>
              <a:tr h="6215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5. Сопровождение и поддержка во время движения к цели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Коуч активно слушает, уточняет о проделанных шагах, обсуждает, правильно ли была поставлена задача, возможно ее надо разбить на две или наоборот объединить. Ставят дальше задачи для достижения главной цели, изучают ситуацию и составляют новый план действий на следующий период.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Клиент описывает, что было сделано за период между сессиями, что получилось, а с чем были трудности, каких инструментов ему не хватило.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Что было сделано после нашей последней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коуч-сессии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? Все ли успели?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Что не успели? И почему?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Каковы результаты? 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 какими трудностями столкнулись? Как Вы думаете, почему это было трудностью для Вас?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329510" cy="5911873"/>
          </a:xfrm>
        </p:spPr>
        <p:txBody>
          <a:bodyPr/>
          <a:lstStyle/>
          <a:p>
            <a:r>
              <a:rPr lang="ru-RU" sz="2800" b="1" dirty="0" smtClean="0"/>
              <a:t>Метод SWOT – анализа</a:t>
            </a:r>
            <a:r>
              <a:rPr lang="ru-RU" sz="2800" dirty="0" smtClean="0"/>
              <a:t>(</a:t>
            </a:r>
            <a:r>
              <a:rPr lang="ru-RU" sz="2800" dirty="0" err="1" smtClean="0"/>
              <a:t>strengths</a:t>
            </a:r>
            <a:r>
              <a:rPr lang="ru-RU" sz="2800" dirty="0" smtClean="0"/>
              <a:t> – сильные стороны, </a:t>
            </a:r>
            <a:r>
              <a:rPr lang="ru-RU" sz="2800" dirty="0" err="1" smtClean="0"/>
              <a:t>weaknesses</a:t>
            </a:r>
            <a:r>
              <a:rPr lang="ru-RU" sz="2800" dirty="0" smtClean="0"/>
              <a:t> – слабые стороны, </a:t>
            </a:r>
            <a:r>
              <a:rPr lang="ru-RU" sz="2800" dirty="0" err="1" smtClean="0"/>
              <a:t>opportunities</a:t>
            </a:r>
            <a:r>
              <a:rPr lang="ru-RU" sz="2800" dirty="0" smtClean="0"/>
              <a:t> – возможности, </a:t>
            </a:r>
            <a:r>
              <a:rPr lang="ru-RU" sz="2800" dirty="0" err="1" smtClean="0"/>
              <a:t>threats</a:t>
            </a:r>
            <a:r>
              <a:rPr lang="ru-RU" sz="2800" dirty="0" smtClean="0"/>
              <a:t> – угрозы) – это метод анализа в виде процедур сбора данных и установления соответствия между внутренними сильными и слабыми свойствами учреждения, благоприятными и неблагоприятными факторами внешней среды.[2]</a:t>
            </a:r>
          </a:p>
          <a:p>
            <a:r>
              <a:rPr lang="ru-RU" sz="2800" b="1" dirty="0" smtClean="0"/>
              <a:t>SWOT – анализ</a:t>
            </a:r>
            <a:r>
              <a:rPr lang="ru-RU" sz="2800" dirty="0" smtClean="0"/>
              <a:t> может быть использован как форма проведения всего педсовета, так и как отдельный интерактивный метод. Как правило, используется для стратегического планирования.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590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355160" cy="5793507"/>
          </a:xfrm>
        </p:spPr>
        <p:txBody>
          <a:bodyPr/>
          <a:lstStyle/>
          <a:p>
            <a:pPr algn="just"/>
            <a:r>
              <a:rPr lang="ru-RU" b="1" dirty="0"/>
              <a:t>«</a:t>
            </a:r>
            <a:r>
              <a:rPr lang="ru-RU" b="1" dirty="0" err="1"/>
              <a:t>Квик</a:t>
            </a:r>
            <a:r>
              <a:rPr lang="ru-RU" b="1" dirty="0"/>
              <a:t> – настройка</a:t>
            </a:r>
            <a:r>
              <a:rPr lang="ru-RU" b="1" dirty="0" smtClean="0"/>
              <a:t>»- </a:t>
            </a:r>
            <a:r>
              <a:rPr lang="ru-RU" dirty="0" smtClean="0"/>
              <a:t>это </a:t>
            </a:r>
            <a:r>
              <a:rPr lang="ru-RU" dirty="0"/>
              <a:t>настрой педагога на успешную </a:t>
            </a:r>
            <a:r>
              <a:rPr lang="ru-RU" dirty="0" smtClean="0"/>
              <a:t>работу</a:t>
            </a:r>
          </a:p>
          <a:p>
            <a:pPr lvl="0" algn="just"/>
            <a:r>
              <a:rPr lang="ru-RU" sz="2400" dirty="0"/>
              <a:t>Если   вы   хотите   нравиться   людям   -   улыбайтесь!   Улыбка,  солнечный    лучик для опечаленных, противоядие созданное природой от неприятностей.</a:t>
            </a:r>
          </a:p>
          <a:p>
            <a:pPr lvl="0" algn="just"/>
            <a:r>
              <a:rPr lang="ru-RU" sz="2400" dirty="0"/>
              <a:t>Вы самые лучшие и красивые, пусть все манекенщицы мира вам позавидуют.</a:t>
            </a:r>
          </a:p>
          <a:p>
            <a:pPr lvl="0" algn="just"/>
            <a:r>
              <a:rPr lang="ru-RU" sz="2400" dirty="0"/>
              <a:t>Есть люди подобно золотой монете: чем дольше работают, тем</a:t>
            </a:r>
            <a:br>
              <a:rPr lang="ru-RU" sz="2400" dirty="0"/>
            </a:br>
            <a:r>
              <a:rPr lang="ru-RU" sz="2400" dirty="0"/>
              <a:t>дороже ценятся.</a:t>
            </a:r>
          </a:p>
          <a:p>
            <a:pPr lvl="0" algn="just"/>
            <a:r>
              <a:rPr lang="ru-RU" sz="2400" dirty="0"/>
              <a:t>Нет лучше любимой подруги, чем любимая работа: не стареет, и</a:t>
            </a:r>
            <a:br>
              <a:rPr lang="ru-RU" sz="2400" dirty="0"/>
            </a:br>
            <a:r>
              <a:rPr lang="ru-RU" sz="2400" dirty="0"/>
              <a:t>стареть не дает</a:t>
            </a:r>
          </a:p>
          <a:p>
            <a:pPr lvl="0" algn="just"/>
            <a:r>
              <a:rPr lang="ru-RU" sz="2400" dirty="0"/>
              <a:t>Трудности закаляют на пути к счастью.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2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85728"/>
            <a:ext cx="7186634" cy="5840435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Методическая  работа </a:t>
            </a:r>
            <a:r>
              <a:rPr lang="ru-RU" dirty="0" smtClean="0"/>
              <a:t>– это систематическая, целенаправленная, коллективная и индивидуальная, теоретическая и практическая деятельность педагогов по совершенствованию своего мастерства.</a:t>
            </a:r>
            <a:endParaRPr lang="ru-RU" dirty="0"/>
          </a:p>
        </p:txBody>
      </p:sp>
      <p:pic>
        <p:nvPicPr>
          <p:cNvPr id="1026" name="Picture 2" descr="http://phsb.info/images/532a632f8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819169" cy="30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Условия организации: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329510" cy="5643602"/>
          </a:xfrm>
        </p:spPr>
        <p:txBody>
          <a:bodyPr/>
          <a:lstStyle/>
          <a:p>
            <a:pPr marL="173038" lvl="1" indent="0">
              <a:buFont typeface="Arial" pitchFamily="34" charset="0"/>
              <a:buChar char="•"/>
            </a:pPr>
            <a:r>
              <a:rPr lang="ru-RU" sz="2400" dirty="0" smtClean="0"/>
              <a:t>доверительные, по крайней мере, позитивные, отношения между участниками</a:t>
            </a:r>
          </a:p>
          <a:p>
            <a:pPr marL="266700" lvl="1" indent="-93663">
              <a:buFont typeface="Arial" pitchFamily="34" charset="0"/>
              <a:buChar char="•"/>
            </a:pPr>
            <a:r>
              <a:rPr lang="ru-RU" sz="2400" dirty="0" smtClean="0"/>
              <a:t>демократический стиль;</a:t>
            </a:r>
          </a:p>
          <a:p>
            <a:pPr marL="173038" lvl="1" indent="0">
              <a:buFont typeface="Arial" pitchFamily="34" charset="0"/>
              <a:buChar char="•"/>
            </a:pPr>
            <a:r>
              <a:rPr lang="ru-RU" sz="2400" dirty="0" smtClean="0"/>
              <a:t>сотрудничество в процессе общения участников  </a:t>
            </a:r>
          </a:p>
          <a:p>
            <a:pPr marL="173038" lvl="1" indent="0">
              <a:buNone/>
            </a:pPr>
            <a:r>
              <a:rPr lang="ru-RU" sz="2400" smtClean="0"/>
              <a:t>  между </a:t>
            </a:r>
            <a:r>
              <a:rPr lang="ru-RU" sz="2400" dirty="0" smtClean="0"/>
              <a:t>собой;</a:t>
            </a:r>
          </a:p>
          <a:p>
            <a:pPr marL="266700" lvl="1" indent="-266700">
              <a:buFont typeface="Arial" pitchFamily="34" charset="0"/>
              <a:buChar char="•"/>
            </a:pPr>
            <a:r>
              <a:rPr lang="ru-RU" sz="2400" dirty="0" smtClean="0"/>
              <a:t>опора на личный («педагогический») опыт педагогов, включение в учебный процесс ярких примеров, фактов, образов;</a:t>
            </a:r>
          </a:p>
          <a:p>
            <a:pPr lvl="0"/>
            <a:r>
              <a:rPr lang="ru-RU" sz="2400" dirty="0" smtClean="0"/>
              <a:t>многообразие форм и методов представления информации, форм деятельности участников, их мобильность;</a:t>
            </a:r>
          </a:p>
          <a:p>
            <a:pPr lvl="0"/>
            <a:r>
              <a:rPr lang="ru-RU" sz="2400" dirty="0" smtClean="0"/>
              <a:t>включение внешней и внутренней мотивации деятельности, а также </a:t>
            </a:r>
            <a:r>
              <a:rPr lang="ru-RU" sz="2400" dirty="0" err="1" smtClean="0"/>
              <a:t>взаимомотивации</a:t>
            </a:r>
            <a:r>
              <a:rPr lang="ru-RU" sz="2400" dirty="0" smtClean="0"/>
              <a:t>  участников.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576064"/>
          </a:xfrm>
        </p:spPr>
        <p:txBody>
          <a:bodyPr/>
          <a:lstStyle/>
          <a:p>
            <a:r>
              <a:rPr lang="ru-RU" sz="3600" dirty="0" smtClean="0"/>
              <a:t>Материалы на сайте: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 </a:t>
            </a:r>
            <a:r>
              <a:rPr lang="en-US" sz="3600" dirty="0" smtClean="0"/>
              <a:t>detsad33.ucoz.com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403648" y="6126163"/>
            <a:ext cx="7283152" cy="1767333"/>
          </a:xfrm>
        </p:spPr>
        <p:txBody>
          <a:bodyPr/>
          <a:lstStyle/>
          <a:p>
            <a:pPr marL="0" indent="0" algn="ctr">
              <a:buNone/>
            </a:pPr>
            <a:endParaRPr lang="ru-RU" sz="9600" dirty="0"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36712"/>
            <a:ext cx="69847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внимание!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0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225536"/>
          </a:xfrm>
        </p:spPr>
        <p:txBody>
          <a:bodyPr/>
          <a:lstStyle/>
          <a:p>
            <a:r>
              <a:rPr lang="ru-RU" dirty="0" smtClean="0"/>
              <a:t>Система профессиональной компетентности: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71677"/>
            <a:ext cx="7500990" cy="300039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Аттестация руководящих и педагогических работников </a:t>
            </a:r>
            <a:r>
              <a:rPr lang="ru-RU" sz="2800" dirty="0" smtClean="0"/>
              <a:t>(соответствие занимаемой должности, первая и высшая квалификационная категория )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ru-RU" dirty="0" smtClean="0"/>
              <a:t>Повышение квалификации </a:t>
            </a:r>
            <a:r>
              <a:rPr lang="ru-RU" sz="2800" dirty="0" smtClean="0"/>
              <a:t>(курсы повышения квалификации, </a:t>
            </a:r>
            <a:r>
              <a:rPr lang="ru-RU" sz="2800" dirty="0" err="1" smtClean="0"/>
              <a:t>вэбинары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71480"/>
            <a:ext cx="7186634" cy="5554683"/>
          </a:xfrm>
        </p:spPr>
        <p:txBody>
          <a:bodyPr/>
          <a:lstStyle/>
          <a:p>
            <a:pPr algn="just">
              <a:buNone/>
            </a:pPr>
            <a:r>
              <a:rPr lang="ru-RU" sz="3600" b="1" i="1" dirty="0" smtClean="0"/>
              <a:t>Цель:</a:t>
            </a:r>
            <a:r>
              <a:rPr lang="ru-RU" dirty="0" smtClean="0"/>
              <a:t> </a:t>
            </a:r>
            <a:r>
              <a:rPr lang="ru-RU" i="1" dirty="0" smtClean="0"/>
              <a:t>создание</a:t>
            </a:r>
            <a:r>
              <a:rPr lang="ru-RU" dirty="0" smtClean="0"/>
              <a:t> </a:t>
            </a:r>
            <a:r>
              <a:rPr lang="ru-RU" i="1" dirty="0" smtClean="0"/>
              <a:t>комплекса условий, содействующих перестройке педагогического сознания воспитателей, что приведет, в свою очередь, к освоению новых личностно-профессиональных позиций. </a:t>
            </a:r>
            <a:endParaRPr lang="ru-RU" dirty="0"/>
          </a:p>
        </p:txBody>
      </p:sp>
      <p:pic>
        <p:nvPicPr>
          <p:cNvPr id="2050" name="Picture 2" descr="http://pavlovskbibl.ucoz.ru/detskaja/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5615947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\педсовет 2015\IMG_20150331_133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4914644" cy="2948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G:\фото\портфолио\IMG_20160209_14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4929222" cy="2957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3300"/>
      </a:hlink>
      <a:folHlink>
        <a:srgbClr val="A452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2546</Words>
  <Application>Microsoft Office PowerPoint</Application>
  <PresentationFormat>Экран (4:3)</PresentationFormat>
  <Paragraphs>215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Доклад Госсовета РФ «Об образовательной политике России на современном этапе»</vt:lpstr>
      <vt:lpstr>Презентация PowerPoint</vt:lpstr>
      <vt:lpstr>Презентация PowerPoint</vt:lpstr>
      <vt:lpstr>Презентация PowerPoint</vt:lpstr>
      <vt:lpstr>Система профессиональной компетентности:</vt:lpstr>
      <vt:lpstr>Презентация PowerPoint</vt:lpstr>
      <vt:lpstr>Презентация PowerPoint</vt:lpstr>
      <vt:lpstr>Презентация PowerPoint</vt:lpstr>
      <vt:lpstr>Педагогические умения при переходе на ФГОС ДО</vt:lpstr>
      <vt:lpstr>Презентация PowerPoint</vt:lpstr>
      <vt:lpstr>Презентация PowerPoint</vt:lpstr>
      <vt:lpstr>Презентация PowerPoint</vt:lpstr>
      <vt:lpstr>Проблемы при переходе на ФГОС ДО</vt:lpstr>
      <vt:lpstr>Работа по информированию всех членов образовательного процесса</vt:lpstr>
      <vt:lpstr>Требования к внедрению 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термины и этапы организации работы</vt:lpstr>
      <vt:lpstr>Презентация PowerPoint</vt:lpstr>
      <vt:lpstr>этапы «Модерации»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«Коуч-сессия»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организации:</vt:lpstr>
      <vt:lpstr>Материалы на сайте:  detsad33.ucoz.com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серж</cp:lastModifiedBy>
  <cp:revision>87</cp:revision>
  <dcterms:created xsi:type="dcterms:W3CDTF">2014-11-07T17:01:55Z</dcterms:created>
  <dcterms:modified xsi:type="dcterms:W3CDTF">2016-03-16T02:37:19Z</dcterms:modified>
</cp:coreProperties>
</file>